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</p:sldIdLst>
  <p:sldSz cx="12192000" cy="6858000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1" autoAdjust="0"/>
    <p:restoredTop sz="83088" autoAdjust="0"/>
  </p:normalViewPr>
  <p:slideViewPr>
    <p:cSldViewPr>
      <p:cViewPr varScale="1">
        <p:scale>
          <a:sx n="72" d="100"/>
          <a:sy n="72" d="100"/>
        </p:scale>
        <p:origin x="732" y="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63" d="100"/>
          <a:sy n="63" d="100"/>
        </p:scale>
        <p:origin x="274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8441BE-2F08-A94F-9F4B-4FB529D79948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A81B27F0-CE79-4C49-A46F-7820DAB5201D}">
      <dgm:prSet phldrT="[Text]"/>
      <dgm:spPr/>
      <dgm:t>
        <a:bodyPr/>
        <a:lstStyle/>
        <a:p>
          <a:r>
            <a:rPr lang="en-US" dirty="0"/>
            <a:t>Problem</a:t>
          </a:r>
        </a:p>
      </dgm:t>
    </dgm:pt>
    <dgm:pt modelId="{B2543117-9FE0-734F-BDD1-D76DAFC05347}" type="parTrans" cxnId="{BC99E135-148A-AB45-804A-7455A04CF659}">
      <dgm:prSet/>
      <dgm:spPr/>
      <dgm:t>
        <a:bodyPr/>
        <a:lstStyle/>
        <a:p>
          <a:endParaRPr lang="en-US"/>
        </a:p>
      </dgm:t>
    </dgm:pt>
    <dgm:pt modelId="{D032A189-3D8C-9743-9574-235381DAEDF6}" type="sibTrans" cxnId="{BC99E135-148A-AB45-804A-7455A04CF659}">
      <dgm:prSet/>
      <dgm:spPr/>
      <dgm:t>
        <a:bodyPr/>
        <a:lstStyle/>
        <a:p>
          <a:endParaRPr lang="en-US"/>
        </a:p>
      </dgm:t>
    </dgm:pt>
    <dgm:pt modelId="{5B978381-C92E-254B-8464-122AB93E603D}">
      <dgm:prSet phldrT="[Text]"/>
      <dgm:spPr/>
      <dgm:t>
        <a:bodyPr/>
        <a:lstStyle/>
        <a:p>
          <a:r>
            <a:rPr lang="en-US" dirty="0"/>
            <a:t>Design a solution</a:t>
          </a:r>
        </a:p>
      </dgm:t>
    </dgm:pt>
    <dgm:pt modelId="{36BDE831-421B-B24A-98C4-C9153FC5CE3E}" type="parTrans" cxnId="{AEC58350-A99F-2040-9B31-94001437EB49}">
      <dgm:prSet/>
      <dgm:spPr/>
      <dgm:t>
        <a:bodyPr/>
        <a:lstStyle/>
        <a:p>
          <a:endParaRPr lang="en-US"/>
        </a:p>
      </dgm:t>
    </dgm:pt>
    <dgm:pt modelId="{8A82E54A-D0C9-694D-8884-AC53F477EB02}" type="sibTrans" cxnId="{AEC58350-A99F-2040-9B31-94001437EB49}">
      <dgm:prSet/>
      <dgm:spPr/>
      <dgm:t>
        <a:bodyPr/>
        <a:lstStyle/>
        <a:p>
          <a:endParaRPr lang="en-US"/>
        </a:p>
      </dgm:t>
    </dgm:pt>
    <dgm:pt modelId="{8D236B7A-F99F-A44B-95C5-8DCBCBD3E250}">
      <dgm:prSet phldrT="[Text]"/>
      <dgm:spPr/>
      <dgm:t>
        <a:bodyPr/>
        <a:lstStyle/>
        <a:p>
          <a:r>
            <a:rPr lang="en-US" dirty="0"/>
            <a:t>Implement a solution</a:t>
          </a:r>
        </a:p>
      </dgm:t>
    </dgm:pt>
    <dgm:pt modelId="{3E39BA4E-E1AD-A74A-8812-FB178EBA4F9B}" type="parTrans" cxnId="{6DB0DDB0-6913-804C-929A-F853435A03DC}">
      <dgm:prSet/>
      <dgm:spPr/>
      <dgm:t>
        <a:bodyPr/>
        <a:lstStyle/>
        <a:p>
          <a:endParaRPr lang="en-US"/>
        </a:p>
      </dgm:t>
    </dgm:pt>
    <dgm:pt modelId="{5FB8B234-08A5-2E4F-8AEB-1FAB5980FFAA}" type="sibTrans" cxnId="{6DB0DDB0-6913-804C-929A-F853435A03DC}">
      <dgm:prSet/>
      <dgm:spPr/>
      <dgm:t>
        <a:bodyPr/>
        <a:lstStyle/>
        <a:p>
          <a:endParaRPr lang="en-US"/>
        </a:p>
      </dgm:t>
    </dgm:pt>
    <dgm:pt modelId="{5044C124-BAB3-404A-B216-545E4511E612}" type="pres">
      <dgm:prSet presAssocID="{318441BE-2F08-A94F-9F4B-4FB529D79948}" presName="Name0" presStyleCnt="0">
        <dgm:presLayoutVars>
          <dgm:dir/>
          <dgm:resizeHandles val="exact"/>
        </dgm:presLayoutVars>
      </dgm:prSet>
      <dgm:spPr/>
    </dgm:pt>
    <dgm:pt modelId="{CDF9503D-7AF0-CA42-9F6E-E32C824459CF}" type="pres">
      <dgm:prSet presAssocID="{A81B27F0-CE79-4C49-A46F-7820DAB5201D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C4491DF-70F1-9A41-9085-9204CE917749}" type="pres">
      <dgm:prSet presAssocID="{D032A189-3D8C-9743-9574-235381DAEDF6}" presName="sibTrans" presStyleLbl="sibTrans2D1" presStyleIdx="0" presStyleCnt="2"/>
      <dgm:spPr/>
      <dgm:t>
        <a:bodyPr/>
        <a:lstStyle/>
        <a:p>
          <a:endParaRPr lang="en-US"/>
        </a:p>
      </dgm:t>
    </dgm:pt>
    <dgm:pt modelId="{3DB14951-F44A-964C-9FEB-A5419519C517}" type="pres">
      <dgm:prSet presAssocID="{D032A189-3D8C-9743-9574-235381DAEDF6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59FA2F2B-8918-DB49-933D-2881C5B075D1}" type="pres">
      <dgm:prSet presAssocID="{5B978381-C92E-254B-8464-122AB93E603D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1114F2-5ACB-D24E-83E1-5B1EABA5906E}" type="pres">
      <dgm:prSet presAssocID="{8A82E54A-D0C9-694D-8884-AC53F477EB02}" presName="sibTrans" presStyleLbl="sibTrans2D1" presStyleIdx="1" presStyleCnt="2"/>
      <dgm:spPr/>
      <dgm:t>
        <a:bodyPr/>
        <a:lstStyle/>
        <a:p>
          <a:endParaRPr lang="en-US"/>
        </a:p>
      </dgm:t>
    </dgm:pt>
    <dgm:pt modelId="{3F23CBE2-D76B-6948-9537-DCEDA623AF06}" type="pres">
      <dgm:prSet presAssocID="{8A82E54A-D0C9-694D-8884-AC53F477EB02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F414A6AB-057D-CD41-96D4-58BFDC42AE9F}" type="pres">
      <dgm:prSet presAssocID="{8D236B7A-F99F-A44B-95C5-8DCBCBD3E250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C99E135-148A-AB45-804A-7455A04CF659}" srcId="{318441BE-2F08-A94F-9F4B-4FB529D79948}" destId="{A81B27F0-CE79-4C49-A46F-7820DAB5201D}" srcOrd="0" destOrd="0" parTransId="{B2543117-9FE0-734F-BDD1-D76DAFC05347}" sibTransId="{D032A189-3D8C-9743-9574-235381DAEDF6}"/>
    <dgm:cxn modelId="{CB50CB88-59AC-D941-A71A-27516AFA47ED}" type="presOf" srcId="{318441BE-2F08-A94F-9F4B-4FB529D79948}" destId="{5044C124-BAB3-404A-B216-545E4511E612}" srcOrd="0" destOrd="0" presId="urn:microsoft.com/office/officeart/2005/8/layout/process1"/>
    <dgm:cxn modelId="{FFC91108-58A6-D24D-A3BF-92C09B112B22}" type="presOf" srcId="{8A82E54A-D0C9-694D-8884-AC53F477EB02}" destId="{3F23CBE2-D76B-6948-9537-DCEDA623AF06}" srcOrd="1" destOrd="0" presId="urn:microsoft.com/office/officeart/2005/8/layout/process1"/>
    <dgm:cxn modelId="{46D1828D-D066-C34B-BE0A-4805B5E498D0}" type="presOf" srcId="{5B978381-C92E-254B-8464-122AB93E603D}" destId="{59FA2F2B-8918-DB49-933D-2881C5B075D1}" srcOrd="0" destOrd="0" presId="urn:microsoft.com/office/officeart/2005/8/layout/process1"/>
    <dgm:cxn modelId="{70C9B810-028A-2241-86ED-A9283489B2D7}" type="presOf" srcId="{A81B27F0-CE79-4C49-A46F-7820DAB5201D}" destId="{CDF9503D-7AF0-CA42-9F6E-E32C824459CF}" srcOrd="0" destOrd="0" presId="urn:microsoft.com/office/officeart/2005/8/layout/process1"/>
    <dgm:cxn modelId="{AEC58350-A99F-2040-9B31-94001437EB49}" srcId="{318441BE-2F08-A94F-9F4B-4FB529D79948}" destId="{5B978381-C92E-254B-8464-122AB93E603D}" srcOrd="1" destOrd="0" parTransId="{36BDE831-421B-B24A-98C4-C9153FC5CE3E}" sibTransId="{8A82E54A-D0C9-694D-8884-AC53F477EB02}"/>
    <dgm:cxn modelId="{84346B15-B785-3C46-8F53-C5EBD64294E8}" type="presOf" srcId="{8D236B7A-F99F-A44B-95C5-8DCBCBD3E250}" destId="{F414A6AB-057D-CD41-96D4-58BFDC42AE9F}" srcOrd="0" destOrd="0" presId="urn:microsoft.com/office/officeart/2005/8/layout/process1"/>
    <dgm:cxn modelId="{6DB0DDB0-6913-804C-929A-F853435A03DC}" srcId="{318441BE-2F08-A94F-9F4B-4FB529D79948}" destId="{8D236B7A-F99F-A44B-95C5-8DCBCBD3E250}" srcOrd="2" destOrd="0" parTransId="{3E39BA4E-E1AD-A74A-8812-FB178EBA4F9B}" sibTransId="{5FB8B234-08A5-2E4F-8AEB-1FAB5980FFAA}"/>
    <dgm:cxn modelId="{2E185636-7B50-444C-A6BB-C05145763BD2}" type="presOf" srcId="{8A82E54A-D0C9-694D-8884-AC53F477EB02}" destId="{961114F2-5ACB-D24E-83E1-5B1EABA5906E}" srcOrd="0" destOrd="0" presId="urn:microsoft.com/office/officeart/2005/8/layout/process1"/>
    <dgm:cxn modelId="{1FE6B0C1-011A-2647-901B-F7B27AD86DCA}" type="presOf" srcId="{D032A189-3D8C-9743-9574-235381DAEDF6}" destId="{7C4491DF-70F1-9A41-9085-9204CE917749}" srcOrd="0" destOrd="0" presId="urn:microsoft.com/office/officeart/2005/8/layout/process1"/>
    <dgm:cxn modelId="{5E031DC3-F52F-4C41-903C-4D9118D50073}" type="presOf" srcId="{D032A189-3D8C-9743-9574-235381DAEDF6}" destId="{3DB14951-F44A-964C-9FEB-A5419519C517}" srcOrd="1" destOrd="0" presId="urn:microsoft.com/office/officeart/2005/8/layout/process1"/>
    <dgm:cxn modelId="{446F59D8-EF1B-1649-B1F5-5D21399A8AD2}" type="presParOf" srcId="{5044C124-BAB3-404A-B216-545E4511E612}" destId="{CDF9503D-7AF0-CA42-9F6E-E32C824459CF}" srcOrd="0" destOrd="0" presId="urn:microsoft.com/office/officeart/2005/8/layout/process1"/>
    <dgm:cxn modelId="{7C0368D8-FDD9-0745-90D7-DDDA42E8326D}" type="presParOf" srcId="{5044C124-BAB3-404A-B216-545E4511E612}" destId="{7C4491DF-70F1-9A41-9085-9204CE917749}" srcOrd="1" destOrd="0" presId="urn:microsoft.com/office/officeart/2005/8/layout/process1"/>
    <dgm:cxn modelId="{568C78FE-09DC-1649-8690-3741598136A9}" type="presParOf" srcId="{7C4491DF-70F1-9A41-9085-9204CE917749}" destId="{3DB14951-F44A-964C-9FEB-A5419519C517}" srcOrd="0" destOrd="0" presId="urn:microsoft.com/office/officeart/2005/8/layout/process1"/>
    <dgm:cxn modelId="{9BACF05C-F9FF-C747-BAF0-69E8173219AB}" type="presParOf" srcId="{5044C124-BAB3-404A-B216-545E4511E612}" destId="{59FA2F2B-8918-DB49-933D-2881C5B075D1}" srcOrd="2" destOrd="0" presId="urn:microsoft.com/office/officeart/2005/8/layout/process1"/>
    <dgm:cxn modelId="{66A1B4F3-E3E0-7F40-98AB-28271FC0AE67}" type="presParOf" srcId="{5044C124-BAB3-404A-B216-545E4511E612}" destId="{961114F2-5ACB-D24E-83E1-5B1EABA5906E}" srcOrd="3" destOrd="0" presId="urn:microsoft.com/office/officeart/2005/8/layout/process1"/>
    <dgm:cxn modelId="{8B692839-3794-6449-8CB2-D43A9A6BFC95}" type="presParOf" srcId="{961114F2-5ACB-D24E-83E1-5B1EABA5906E}" destId="{3F23CBE2-D76B-6948-9537-DCEDA623AF06}" srcOrd="0" destOrd="0" presId="urn:microsoft.com/office/officeart/2005/8/layout/process1"/>
    <dgm:cxn modelId="{9A2247EA-840C-8548-BCC5-982853C7E782}" type="presParOf" srcId="{5044C124-BAB3-404A-B216-545E4511E612}" destId="{F414A6AB-057D-CD41-96D4-58BFDC42AE9F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F9503D-7AF0-CA42-9F6E-E32C824459CF}">
      <dsp:nvSpPr>
        <dsp:cNvPr id="0" name=""/>
        <dsp:cNvSpPr/>
      </dsp:nvSpPr>
      <dsp:spPr>
        <a:xfrm>
          <a:off x="5357" y="1551582"/>
          <a:ext cx="1601390" cy="960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Problem</a:t>
          </a:r>
        </a:p>
      </dsp:txBody>
      <dsp:txXfrm>
        <a:off x="33499" y="1579724"/>
        <a:ext cx="1545106" cy="904550"/>
      </dsp:txXfrm>
    </dsp:sp>
    <dsp:sp modelId="{7C4491DF-70F1-9A41-9085-9204CE917749}">
      <dsp:nvSpPr>
        <dsp:cNvPr id="0" name=""/>
        <dsp:cNvSpPr/>
      </dsp:nvSpPr>
      <dsp:spPr>
        <a:xfrm>
          <a:off x="1766887" y="1833427"/>
          <a:ext cx="339494" cy="3971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/>
        </a:p>
      </dsp:txBody>
      <dsp:txXfrm>
        <a:off x="1766887" y="1912856"/>
        <a:ext cx="237646" cy="238286"/>
      </dsp:txXfrm>
    </dsp:sp>
    <dsp:sp modelId="{59FA2F2B-8918-DB49-933D-2881C5B075D1}">
      <dsp:nvSpPr>
        <dsp:cNvPr id="0" name=""/>
        <dsp:cNvSpPr/>
      </dsp:nvSpPr>
      <dsp:spPr>
        <a:xfrm>
          <a:off x="2247304" y="1551582"/>
          <a:ext cx="1601390" cy="960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Design a solution</a:t>
          </a:r>
        </a:p>
      </dsp:txBody>
      <dsp:txXfrm>
        <a:off x="2275446" y="1579724"/>
        <a:ext cx="1545106" cy="904550"/>
      </dsp:txXfrm>
    </dsp:sp>
    <dsp:sp modelId="{961114F2-5ACB-D24E-83E1-5B1EABA5906E}">
      <dsp:nvSpPr>
        <dsp:cNvPr id="0" name=""/>
        <dsp:cNvSpPr/>
      </dsp:nvSpPr>
      <dsp:spPr>
        <a:xfrm>
          <a:off x="4008834" y="1833427"/>
          <a:ext cx="339494" cy="3971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/>
        </a:p>
      </dsp:txBody>
      <dsp:txXfrm>
        <a:off x="4008834" y="1912856"/>
        <a:ext cx="237646" cy="238286"/>
      </dsp:txXfrm>
    </dsp:sp>
    <dsp:sp modelId="{F414A6AB-057D-CD41-96D4-58BFDC42AE9F}">
      <dsp:nvSpPr>
        <dsp:cNvPr id="0" name=""/>
        <dsp:cNvSpPr/>
      </dsp:nvSpPr>
      <dsp:spPr>
        <a:xfrm>
          <a:off x="4489251" y="1551582"/>
          <a:ext cx="1601390" cy="960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Implement a solution</a:t>
          </a:r>
        </a:p>
      </dsp:txBody>
      <dsp:txXfrm>
        <a:off x="4517393" y="1579724"/>
        <a:ext cx="1545106" cy="9045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52A57DA2-3A82-4C13-976D-CFC9F93BB3E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277" tIns="48139" rIns="96277" bIns="48139" numCol="1" anchor="t" anchorCtr="0" compatLnSpc="1">
            <a:prstTxWarp prst="textNoShape">
              <a:avLst/>
            </a:prstTxWarp>
          </a:bodyPr>
          <a:lstStyle>
            <a:lvl1pPr defTabSz="962025" eaLnBrk="1" hangingPunct="1">
              <a:defRPr sz="13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E4148945-0F38-48E0-991C-FAFDAAF1BD90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277" tIns="48139" rIns="96277" bIns="48139" numCol="1" anchor="t" anchorCtr="0" compatLnSpc="1">
            <a:prstTxWarp prst="textNoShape">
              <a:avLst/>
            </a:prstTxWarp>
          </a:bodyPr>
          <a:lstStyle>
            <a:lvl1pPr algn="r" defTabSz="962025" eaLnBrk="1" hangingPunct="1">
              <a:defRPr sz="13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A8F2EF0A-CDA2-4892-99B6-F398261121DA}" type="datetimeFigureOut">
              <a:rPr lang="zh-CN" altLang="en-US"/>
              <a:pPr>
                <a:defRPr/>
              </a:pPr>
              <a:t>2021/1/27</a:t>
            </a:fld>
            <a:endParaRPr lang="en-US" altLang="zh-CN"/>
          </a:p>
        </p:txBody>
      </p:sp>
      <p:sp>
        <p:nvSpPr>
          <p:cNvPr id="30724" name="Rectangle 4">
            <a:extLst>
              <a:ext uri="{FF2B5EF4-FFF2-40B4-BE49-F238E27FC236}">
                <a16:creationId xmlns:a16="http://schemas.microsoft.com/office/drawing/2014/main" id="{27AD5E72-3609-4191-880F-50C25221F651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277" tIns="48139" rIns="96277" bIns="48139" numCol="1" anchor="b" anchorCtr="0" compatLnSpc="1">
            <a:prstTxWarp prst="textNoShape">
              <a:avLst/>
            </a:prstTxWarp>
          </a:bodyPr>
          <a:lstStyle>
            <a:lvl1pPr defTabSz="962025" eaLnBrk="1" hangingPunct="1">
              <a:defRPr sz="13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25" name="Rectangle 5">
            <a:extLst>
              <a:ext uri="{FF2B5EF4-FFF2-40B4-BE49-F238E27FC236}">
                <a16:creationId xmlns:a16="http://schemas.microsoft.com/office/drawing/2014/main" id="{84831761-0013-4C2A-A7F1-F187552E079D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277" tIns="48139" rIns="96277" bIns="48139" numCol="1" anchor="b" anchorCtr="0" compatLnSpc="1">
            <a:prstTxWarp prst="textNoShape">
              <a:avLst/>
            </a:prstTxWarp>
          </a:bodyPr>
          <a:lstStyle>
            <a:lvl1pPr algn="r" defTabSz="962025" eaLnBrk="1" hangingPunct="1">
              <a:defRPr sz="13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FFE183D0-41C4-4BFE-AEA1-41FDCB589DF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047863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>
</file>

<file path=ppt/media/image2.tif>
</file>

<file path=ppt/media/image3.png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C5E2C518-5F28-4A03-A6BA-1B954B89B1C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4035" name="Rectangle 3">
            <a:extLst>
              <a:ext uri="{FF2B5EF4-FFF2-40B4-BE49-F238E27FC236}">
                <a16:creationId xmlns:a16="http://schemas.microsoft.com/office/drawing/2014/main" id="{831D77DF-3128-4536-A90C-A6A40DF306E1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A7A4B66B-2A32-48B1-B251-9FFE63B51D17}" type="datetimeFigureOut">
              <a:rPr lang="zh-CN" altLang="en-US"/>
              <a:pPr>
                <a:defRPr/>
              </a:pPr>
              <a:t>2021/1/27</a:t>
            </a:fld>
            <a:endParaRPr lang="en-US" altLang="zh-CN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57200" y="720725"/>
            <a:ext cx="64008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4037" name="Rectangle 5">
            <a:extLst>
              <a:ext uri="{FF2B5EF4-FFF2-40B4-BE49-F238E27FC236}">
                <a16:creationId xmlns:a16="http://schemas.microsoft.com/office/drawing/2014/main" id="{0074C7B0-3571-47C1-879F-BAC39E1F2423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44038" name="Rectangle 6">
            <a:extLst>
              <a:ext uri="{FF2B5EF4-FFF2-40B4-BE49-F238E27FC236}">
                <a16:creationId xmlns:a16="http://schemas.microsoft.com/office/drawing/2014/main" id="{04AC6006-9C8C-4B97-80CB-1C735A21665B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4039" name="Rectangle 7">
            <a:extLst>
              <a:ext uri="{FF2B5EF4-FFF2-40B4-BE49-F238E27FC236}">
                <a16:creationId xmlns:a16="http://schemas.microsoft.com/office/drawing/2014/main" id="{FF15B029-4C38-4F80-9348-655EDB1299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FAF53B1C-8410-49E4-B454-FED4721CF99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448503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7482626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Helvetica Regular" pitchFamily="2" charset="0"/>
                <a:ea typeface="+mn-ea"/>
                <a:cs typeface="+mn-cs"/>
              </a:rPr>
              <a:t>Algorithm: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Helvetica Regular" pitchFamily="2" charset="0"/>
                <a:ea typeface="+mn-ea"/>
                <a:cs typeface="+mn-cs"/>
              </a:rPr>
              <a:t>- Set max to 0.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Helvetica Regular" pitchFamily="2" charset="0"/>
                <a:ea typeface="+mn-ea"/>
                <a:cs typeface="+mn-cs"/>
              </a:rPr>
              <a:t>- For each number x in the list L, compare it to max. If x is larger, set max to x.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Helvetica Regular" pitchFamily="2" charset="0"/>
                <a:ea typeface="+mn-ea"/>
                <a:cs typeface="+mn-cs"/>
              </a:rPr>
              <a:t>- Max is now set to the largest number in the list.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C81667-0BCA-4A93-A267-210DC22E6F8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0122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Helvetica Regular" pitchFamily="2" charset="0"/>
                <a:ea typeface="+mn-ea"/>
                <a:cs typeface="+mn-cs"/>
              </a:rPr>
              <a:t>Algorithm: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Helvetica Regular" pitchFamily="2" charset="0"/>
                <a:ea typeface="+mn-ea"/>
                <a:cs typeface="+mn-cs"/>
              </a:rPr>
              <a:t>- Set max to 0.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Helvetica Regular" pitchFamily="2" charset="0"/>
                <a:ea typeface="+mn-ea"/>
                <a:cs typeface="+mn-cs"/>
              </a:rPr>
              <a:t>- For each number x in the list L, compare it to max. If x is larger, set max to x.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Helvetica Regular" pitchFamily="2" charset="0"/>
                <a:ea typeface="+mn-ea"/>
                <a:cs typeface="+mn-cs"/>
              </a:rPr>
              <a:t>- Max is now set to the largest number in the list.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C81667-0BCA-4A93-A267-210DC22E6F8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4011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C, C++, Java, Python, Objective-C, PHP, C#, Swift, Ruby</a:t>
            </a:r>
          </a:p>
          <a:p>
            <a:r>
              <a:rPr lang="en-US" dirty="0"/>
              <a:t>Maximum finding algorithm, Linear search, Binary search, Bubble sort, Insertion sort, Merge Sort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C81667-0BCA-4A93-A267-210DC22E6F8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2259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kern="1200" dirty="0">
                <a:solidFill>
                  <a:schemeClr val="tx1"/>
                </a:solidFill>
                <a:effectLst/>
                <a:latin typeface="Helvetica Regular" pitchFamily="2" charset="0"/>
                <a:ea typeface="+mn-ea"/>
                <a:cs typeface="+mn-cs"/>
              </a:rPr>
              <a:t>Lexical analysis: Generates a stream of lexical tokens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kern="1200" dirty="0">
                <a:solidFill>
                  <a:schemeClr val="tx1"/>
                </a:solidFill>
                <a:effectLst/>
                <a:latin typeface="Helvetica Regular" pitchFamily="2" charset="0"/>
                <a:ea typeface="+mn-ea"/>
                <a:cs typeface="+mn-cs"/>
              </a:rPr>
              <a:t>Syntactical analysis: uses the rules of grammar to decide whether the input is valid or not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kern="1200" dirty="0">
                <a:solidFill>
                  <a:schemeClr val="tx1"/>
                </a:solidFill>
                <a:effectLst/>
                <a:latin typeface="Helvetica Regular" pitchFamily="2" charset="0"/>
                <a:ea typeface="+mn-ea"/>
                <a:cs typeface="+mn-cs"/>
              </a:rPr>
              <a:t>Compiler: Translates code into assembly code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kern="1200" dirty="0">
                <a:solidFill>
                  <a:schemeClr val="tx1"/>
                </a:solidFill>
                <a:effectLst/>
                <a:latin typeface="Helvetica Regular" pitchFamily="2" charset="0"/>
                <a:ea typeface="+mn-ea"/>
                <a:cs typeface="+mn-cs"/>
              </a:rPr>
              <a:t>Assembler: Translates code into machine code. The resulting file is called an object file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kern="1200" dirty="0">
                <a:solidFill>
                  <a:schemeClr val="tx1"/>
                </a:solidFill>
                <a:effectLst/>
                <a:latin typeface="Helvetica Regular" pitchFamily="2" charset="0"/>
                <a:ea typeface="+mn-ea"/>
                <a:cs typeface="+mn-cs"/>
              </a:rPr>
              <a:t>Linker: The linker links with other object files and libraries and produces a binary executable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kern="1200" dirty="0">
                <a:solidFill>
                  <a:schemeClr val="tx1"/>
                </a:solidFill>
                <a:effectLst/>
                <a:latin typeface="Helvetica Regular" pitchFamily="2" charset="0"/>
                <a:ea typeface="+mn-ea"/>
                <a:cs typeface="+mn-cs"/>
              </a:rPr>
              <a:t>Loader: loads all of them into memory and then the program is executed.</a:t>
            </a:r>
            <a:endParaRPr lang="en-US" sz="1000" b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C81667-0BCA-4A93-A267-210DC22E6F8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4624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000" b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C81667-0BCA-4A93-A267-210DC22E6F8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568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Helvetica Regular" pitchFamily="2" charset="0"/>
                <a:ea typeface="+mn-ea"/>
                <a:cs typeface="+mn-cs"/>
              </a:rPr>
              <a:t>Dynamically typed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Helvetica Regular" pitchFamily="2" charset="0"/>
                <a:ea typeface="+mn-ea"/>
                <a:cs typeface="+mn-cs"/>
              </a:rPr>
              <a:t> languages only figure out the types of variables at runtime.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C81667-0BCA-4A93-A267-210DC22E6F8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7412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Pandas</a:t>
            </a:r>
          </a:p>
          <a:p>
            <a:r>
              <a:rPr lang="en-US" dirty="0" err="1"/>
              <a:t>Numpy</a:t>
            </a:r>
            <a:r>
              <a:rPr lang="en-US" dirty="0"/>
              <a:t> an </a:t>
            </a:r>
            <a:r>
              <a:rPr lang="en-US" dirty="0" err="1"/>
              <a:t>Scipy</a:t>
            </a:r>
            <a:endParaRPr lang="en-US" dirty="0"/>
          </a:p>
          <a:p>
            <a:r>
              <a:rPr lang="en-US" dirty="0"/>
              <a:t>Matplotlib</a:t>
            </a:r>
          </a:p>
          <a:p>
            <a:r>
              <a:rPr lang="en-US" dirty="0"/>
              <a:t>Django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C81667-0BCA-4A93-A267-210DC22E6F8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5449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distribution is a collection of software components built, assembled and configured so that it can be used essentially "as is" for its intended purpose.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C81667-0BCA-4A93-A267-210DC22E6F85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4545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C81667-0BCA-4A93-A267-210DC22E6F85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880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C81667-0BCA-4A93-A267-210DC22E6F8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0463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C81667-0BCA-4A93-A267-210DC22E6F8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179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C81667-0BCA-4A93-A267-210DC22E6F8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0A9A2D-C8DD-B54C-99F3-0D516F35065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880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Natural languages are the languages that people speak, such as English, Spanish, and French.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Formal languages are languages that are designed by people for specific applications. 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An instruction is a single operation of a processor defined by the processor instruction set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C81667-0BCA-4A93-A267-210DC22E6F8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343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C81667-0BCA-4A93-A267-210DC22E6F8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0656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C81667-0BCA-4A93-A267-210DC22E6F8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6212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it !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C81667-0BCA-4A93-A267-210DC22E6F8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1030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C81667-0BCA-4A93-A267-210DC22E6F8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391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A2CB0-2729-4EE8-A61D-FD4ED2B8D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DDCE07-BF10-4291-97F8-DC377167ED44}" type="datetime1">
              <a:rPr lang="zh-CN" altLang="en-US"/>
              <a:pPr>
                <a:defRPr/>
              </a:pPr>
              <a:t>2021/1/27</a:t>
            </a:fld>
            <a:endParaRPr lang="en-US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25E8C9-4F23-4425-AF30-95ACE1A13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A4F16-7B78-422F-8CB8-7BEA55621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5769D6-56EA-46F8-994B-72B76376AFE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23869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A2CB0-2729-4EE8-A61D-FD4ED2B8D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827B7B-3B88-45DB-84CA-77B7DFD08BC0}" type="datetime1">
              <a:rPr lang="zh-CN" altLang="en-US"/>
              <a:pPr>
                <a:defRPr/>
              </a:pPr>
              <a:t>2021/1/27</a:t>
            </a:fld>
            <a:endParaRPr lang="en-US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25E8C9-4F23-4425-AF30-95ACE1A13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A4F16-7B78-422F-8CB8-7BEA55621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90CD0A-2CB3-4219-9429-4391D456504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16676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A2CB0-2729-4EE8-A61D-FD4ED2B8D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0BF78E-3C04-4074-81C4-6A38DF924B27}" type="datetime1">
              <a:rPr lang="zh-CN" altLang="en-US"/>
              <a:pPr>
                <a:defRPr/>
              </a:pPr>
              <a:t>2021/1/27</a:t>
            </a:fld>
            <a:endParaRPr lang="en-US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25E8C9-4F23-4425-AF30-95ACE1A13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A4F16-7B78-422F-8CB8-7BEA55621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C69082-AD0F-4031-9A15-4608CC38B69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20418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A2CB0-2729-4EE8-A61D-FD4ED2B8D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C62905-2489-49A0-98D7-C59E1ECB7D81}" type="datetime1">
              <a:rPr lang="zh-CN" altLang="en-US"/>
              <a:pPr>
                <a:defRPr/>
              </a:pPr>
              <a:t>2021/1/27</a:t>
            </a:fld>
            <a:endParaRPr lang="en-US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25E8C9-4F23-4425-AF30-95ACE1A13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A4F16-7B78-422F-8CB8-7BEA55621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887612-D602-4529-AD4C-A18BD9F99C4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31194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A2CB0-2729-4EE8-A61D-FD4ED2B8D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AF0FCD-C8AC-4B06-BAF8-E32C44E5E1B5}" type="datetime1">
              <a:rPr lang="zh-CN" altLang="en-US"/>
              <a:pPr>
                <a:defRPr/>
              </a:pPr>
              <a:t>2021/1/27</a:t>
            </a:fld>
            <a:endParaRPr lang="en-US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25E8C9-4F23-4425-AF30-95ACE1A13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A4F16-7B78-422F-8CB8-7BEA55621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826D4E-BA9E-4361-8F6A-FB9C438A357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29111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6AA2CB0-2729-4EE8-A61D-FD4ED2B8D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B3022A-FC75-4B5C-8A3A-30887ADC97BD}" type="datetime1">
              <a:rPr lang="zh-CN" altLang="en-US"/>
              <a:pPr>
                <a:defRPr/>
              </a:pPr>
              <a:t>2021/1/27</a:t>
            </a:fld>
            <a:endParaRPr lang="en-US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925E8C9-4F23-4425-AF30-95ACE1A13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2DA4F16-7B78-422F-8CB8-7BEA55621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CCA090-8712-487C-B461-360E935A06F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81591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76AA2CB0-2729-4EE8-A61D-FD4ED2B8D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ED98F2-3E33-455D-9681-7CCACFB26264}" type="datetime1">
              <a:rPr lang="zh-CN" altLang="en-US"/>
              <a:pPr>
                <a:defRPr/>
              </a:pPr>
              <a:t>2021/1/27</a:t>
            </a:fld>
            <a:endParaRPr lang="en-US" altLang="zh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925E8C9-4F23-4425-AF30-95ACE1A13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2DA4F16-7B78-422F-8CB8-7BEA55621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6C3EF4-F6E6-4C37-A5D8-2254527F29C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55366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6AA2CB0-2729-4EE8-A61D-FD4ED2B8D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0A2A68-BF3E-44D3-9990-32122FAD65BB}" type="datetime1">
              <a:rPr lang="zh-CN" altLang="en-US"/>
              <a:pPr>
                <a:defRPr/>
              </a:pPr>
              <a:t>2021/1/27</a:t>
            </a:fld>
            <a:endParaRPr lang="en-US" altLang="zh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D925E8C9-4F23-4425-AF30-95ACE1A13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2DA4F16-7B78-422F-8CB8-7BEA55621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F67C4A-4969-4104-874C-F278393EB05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83818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76AA2CB0-2729-4EE8-A61D-FD4ED2B8D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088D08-F571-4731-A25B-37E4C923DC83}" type="datetime1">
              <a:rPr lang="zh-CN" altLang="en-US"/>
              <a:pPr>
                <a:defRPr/>
              </a:pPr>
              <a:t>2021/1/27</a:t>
            </a:fld>
            <a:endParaRPr lang="en-US" altLang="zh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D925E8C9-4F23-4425-AF30-95ACE1A13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2DA4F16-7B78-422F-8CB8-7BEA55621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E40AE3-33BA-4922-9032-EBAE3665B62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56234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6AA2CB0-2729-4EE8-A61D-FD4ED2B8D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EC70F1-F151-4DB7-8B25-67C67F5337B9}" type="datetime1">
              <a:rPr lang="zh-CN" altLang="en-US"/>
              <a:pPr>
                <a:defRPr/>
              </a:pPr>
              <a:t>2021/1/27</a:t>
            </a:fld>
            <a:endParaRPr lang="en-US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925E8C9-4F23-4425-AF30-95ACE1A13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2DA4F16-7B78-422F-8CB8-7BEA55621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00CF4B-7773-4F4E-94E4-3E5860E3DB2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98472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6AA2CB0-2729-4EE8-A61D-FD4ED2B8D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93A8C1-A52D-49F8-9881-8B809C0CB763}" type="datetime1">
              <a:rPr lang="zh-CN" altLang="en-US"/>
              <a:pPr>
                <a:defRPr/>
              </a:pPr>
              <a:t>2021/1/27</a:t>
            </a:fld>
            <a:endParaRPr lang="en-US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925E8C9-4F23-4425-AF30-95ACE1A13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2DA4F16-7B78-422F-8CB8-7BEA55621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2475B5-A86B-4742-9D6D-63579F183F0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14618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9000">
              <a:schemeClr val="tx2">
                <a:lumMod val="20000"/>
                <a:lumOff val="80000"/>
              </a:schemeClr>
            </a:gs>
            <a:gs pos="0">
              <a:schemeClr val="tx2">
                <a:lumMod val="20000"/>
                <a:lumOff val="80000"/>
              </a:schemeClr>
            </a:gs>
            <a:gs pos="74000">
              <a:schemeClr val="tx2">
                <a:lumMod val="20000"/>
                <a:lumOff val="80000"/>
              </a:schemeClr>
            </a:gs>
            <a:gs pos="83000">
              <a:schemeClr val="tx2">
                <a:lumMod val="20000"/>
                <a:lumOff val="80000"/>
              </a:schemeClr>
            </a:gs>
            <a:gs pos="100000">
              <a:schemeClr val="tx2">
                <a:lumMod val="20000"/>
                <a:lumOff val="8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A2CB0-2729-4EE8-A61D-FD4ED2B8D7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95F8B3DE-7E85-47B9-B725-1B9ABCA9D5CB}" type="datetime1">
              <a:rPr lang="zh-CN" altLang="en-US"/>
              <a:pPr>
                <a:defRPr/>
              </a:pPr>
              <a:t>2021/1/27</a:t>
            </a:fld>
            <a:endParaRPr lang="en-US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25E8C9-4F23-4425-AF30-95ACE1A130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A4F16-7B78-422F-8CB8-7BEA55621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37055914-BFAC-4B3C-B904-A7A1F0CC29E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products/individua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hyperlink" Target="https://www.jetbrains.com/pycharm/download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15C5E10-5C29-4623-9C10-7E0CD197C761}" type="slidenum">
              <a:rPr lang="zh-CN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</a:t>
            </a:fld>
            <a:endParaRPr lang="en-US" altLang="zh-CN" sz="1200">
              <a:solidFill>
                <a:srgbClr val="898989"/>
              </a:solidFill>
            </a:endParaRPr>
          </a:p>
        </p:txBody>
      </p:sp>
      <p:sp>
        <p:nvSpPr>
          <p:cNvPr id="4099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zh-CN" sz="5400" dirty="0" smtClean="0"/>
              <a:t>Introduction to CS</a:t>
            </a:r>
            <a:r>
              <a:rPr lang="en-CA" altLang="zh-CN" sz="5400" dirty="0" smtClean="0"/>
              <a:t>CE</a:t>
            </a:r>
            <a:r>
              <a:rPr lang="en-US" altLang="zh-CN" sz="5400" dirty="0" smtClean="0"/>
              <a:t> </a:t>
            </a:r>
            <a:r>
              <a:rPr lang="en-CA" altLang="zh-CN" sz="5400" dirty="0" smtClean="0"/>
              <a:t>110</a:t>
            </a:r>
            <a:endParaRPr lang="en-US" altLang="zh-CN" sz="5400" dirty="0" smtClean="0"/>
          </a:p>
        </p:txBody>
      </p:sp>
      <p:sp>
        <p:nvSpPr>
          <p:cNvPr id="4100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CA" altLang="zh-CN" sz="4000" dirty="0" smtClean="0">
                <a:solidFill>
                  <a:srgbClr val="898989"/>
                </a:solidFill>
              </a:rPr>
              <a:t>Dr. Tim McGuire</a:t>
            </a:r>
            <a:r>
              <a:rPr lang="en-CA" altLang="zh-CN" dirty="0" smtClean="0">
                <a:solidFill>
                  <a:srgbClr val="898989"/>
                </a:solidFill>
              </a:rPr>
              <a:t/>
            </a:r>
            <a:br>
              <a:rPr lang="en-CA" altLang="zh-CN" dirty="0" smtClean="0">
                <a:solidFill>
                  <a:srgbClr val="898989"/>
                </a:solidFill>
              </a:rPr>
            </a:br>
            <a:r>
              <a:rPr lang="en-CA" altLang="zh-CN" dirty="0" smtClean="0">
                <a:solidFill>
                  <a:srgbClr val="898989"/>
                </a:solidFill>
              </a:rPr>
              <a:t/>
            </a:r>
            <a:br>
              <a:rPr lang="en-CA" altLang="zh-CN" dirty="0" smtClean="0">
                <a:solidFill>
                  <a:srgbClr val="898989"/>
                </a:solidFill>
              </a:rPr>
            </a:br>
            <a:r>
              <a:rPr lang="en-CA" altLang="zh-CN" sz="2000" dirty="0" smtClean="0">
                <a:solidFill>
                  <a:srgbClr val="898989"/>
                </a:solidFill>
              </a:rPr>
              <a:t>Grateful acknowledgement to </a:t>
            </a:r>
            <a:r>
              <a:rPr lang="en-US" sz="2000" dirty="0"/>
              <a:t>David </a:t>
            </a:r>
            <a:r>
              <a:rPr lang="en-US" sz="2000" dirty="0" err="1"/>
              <a:t>Kebo</a:t>
            </a:r>
            <a:r>
              <a:rPr lang="en-US" sz="2000" dirty="0"/>
              <a:t> </a:t>
            </a:r>
            <a:r>
              <a:rPr lang="en-US" sz="2000" dirty="0" err="1" smtClean="0"/>
              <a:t>Houngninou</a:t>
            </a:r>
            <a:r>
              <a:rPr lang="en-US" sz="2000" dirty="0" smtClean="0"/>
              <a:t> </a:t>
            </a:r>
            <a:r>
              <a:rPr lang="en-CA" altLang="zh-CN" sz="2000" dirty="0" smtClean="0">
                <a:solidFill>
                  <a:srgbClr val="898989"/>
                </a:solidFill>
              </a:rPr>
              <a:t>for some of the material contained in these slides</a:t>
            </a:r>
            <a:endParaRPr lang="en-US" altLang="zh-CN" sz="2000" dirty="0" smtClean="0">
              <a:solidFill>
                <a:srgbClr val="89898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algorithm?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2400"/>
              </a:spcAft>
              <a:buNone/>
            </a:pPr>
            <a:r>
              <a:rPr lang="en-US" sz="2200" dirty="0"/>
              <a:t>An </a:t>
            </a:r>
            <a:r>
              <a:rPr lang="en-US" sz="2200" dirty="0">
                <a:solidFill>
                  <a:srgbClr val="00B050"/>
                </a:solidFill>
              </a:rPr>
              <a:t>algorithm</a:t>
            </a:r>
            <a:r>
              <a:rPr lang="en-US" sz="2200" dirty="0"/>
              <a:t> is a finite sequence of steps that solves a problem.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B050"/>
                </a:solidFill>
              </a:rPr>
              <a:t>Computational complexity: 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200" dirty="0"/>
              <a:t>How long (time) and how much memory (space) does it take?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We observe the behavior of algorithms as the input size grows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988085-93DC-EF42-9960-D6C25D7B3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77872-946F-3144-BD85-1AFE1A6F7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529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FD612-5688-CF44-BE26-062BEE830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D571F-92EE-6F48-B305-EB65836B05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200" dirty="0"/>
              <a:t>Given a list of positive numbers, return the largest number on the list.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Set the maximum to the first number.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Compare the maximum to the next number in the list 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If the next number is greater than the maximum then update the maximum.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Repeat step 2 until the end of the list.</a:t>
            </a:r>
          </a:p>
          <a:p>
            <a:endParaRPr lang="en-US" sz="2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01416F-CA92-A94B-8D6B-A47C62175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56741E-7E07-4C45-AA54-A3773CB25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165315-2B0F-9248-856E-B44BE3A6E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336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FD612-5688-CF44-BE26-062BEE830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D571F-92EE-6F48-B305-EB65836B05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200" dirty="0"/>
              <a:t>Given a list of positive numbers, return the largest number on the list.</a:t>
            </a:r>
          </a:p>
          <a:p>
            <a:endParaRPr lang="en-US" sz="2200" dirty="0"/>
          </a:p>
          <a:p>
            <a:endParaRPr lang="en-US" sz="2200" dirty="0"/>
          </a:p>
          <a:p>
            <a:pPr algn="ctr"/>
            <a:r>
              <a:rPr lang="en-US" sz="2800" dirty="0"/>
              <a:t>3, 5, 7, 1, 4, 9, 2</a:t>
            </a:r>
          </a:p>
          <a:p>
            <a:endParaRPr lang="en-US" sz="2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01416F-CA92-A94B-8D6B-A47C62175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4B815E-3E23-4148-909A-7B161B433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A1F359-02C2-A148-B4E8-650E47D09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056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19312-DE86-524A-96F8-7D989A18C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Example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AE764-FA5D-B74F-8203-71CEE5A97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1640F3-856F-4440-81F7-123D6CF55AF9}"/>
              </a:ext>
            </a:extLst>
          </p:cNvPr>
          <p:cNvSpPr txBox="1"/>
          <p:nvPr/>
        </p:nvSpPr>
        <p:spPr>
          <a:xfrm>
            <a:off x="1992085" y="1578670"/>
            <a:ext cx="3799115" cy="3708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itchFamily="2" charset="0"/>
              </a:rPr>
              <a:t>List 5 programming languages</a:t>
            </a:r>
          </a:p>
          <a:p>
            <a:endParaRPr lang="en-US" sz="2000" dirty="0">
              <a:latin typeface="Helvetica" pitchFamily="2" charset="0"/>
            </a:endParaRPr>
          </a:p>
          <a:p>
            <a:pPr marL="457200" indent="-45720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Python</a:t>
            </a:r>
          </a:p>
          <a:p>
            <a:pPr marL="457200" indent="-45720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Java</a:t>
            </a:r>
          </a:p>
          <a:p>
            <a:pPr marL="457200" indent="-45720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PHP</a:t>
            </a:r>
          </a:p>
          <a:p>
            <a:pPr marL="457200" indent="-45720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C#</a:t>
            </a:r>
          </a:p>
          <a:p>
            <a:pPr marL="457200" indent="-45720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C++</a:t>
            </a:r>
          </a:p>
          <a:p>
            <a:endParaRPr lang="en-US" sz="2000" dirty="0">
              <a:latin typeface="Helvetica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9183E0-B164-ED4A-B73E-61A8023AF7F9}"/>
              </a:ext>
            </a:extLst>
          </p:cNvPr>
          <p:cNvSpPr txBox="1"/>
          <p:nvPr/>
        </p:nvSpPr>
        <p:spPr>
          <a:xfrm>
            <a:off x="6618516" y="1600441"/>
            <a:ext cx="3581400" cy="3708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dirty="0">
                <a:latin typeface="Helvetica" pitchFamily="2" charset="0"/>
              </a:rPr>
              <a:t>List 5 algorithms</a:t>
            </a:r>
          </a:p>
          <a:p>
            <a:endParaRPr lang="en-US" sz="2000" dirty="0">
              <a:latin typeface="Helvetica" pitchFamily="2" charset="0"/>
            </a:endParaRPr>
          </a:p>
          <a:p>
            <a:pPr marL="457200" indent="-45720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Maximum-finding</a:t>
            </a:r>
          </a:p>
          <a:p>
            <a:pPr marL="457200" indent="-45720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Linear search</a:t>
            </a:r>
          </a:p>
          <a:p>
            <a:pPr marL="457200" indent="-45720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Binary search</a:t>
            </a:r>
          </a:p>
          <a:p>
            <a:pPr marL="457200" indent="-45720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Bubble sort</a:t>
            </a:r>
          </a:p>
          <a:p>
            <a:pPr marL="457200" indent="-45720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Insertion sort</a:t>
            </a:r>
          </a:p>
          <a:p>
            <a:endParaRPr lang="en-US" sz="2000" dirty="0">
              <a:latin typeface="Helvetica" pitchFamily="2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613D8-5AE8-5648-8ED4-2DA557B35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63DE6-469E-274F-A004-6315EFBDC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320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5663A-59AB-664E-84FD-AAE080FE1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is code executed?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9D726D-8230-C442-8975-9D5778455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608D4A-CE82-7745-BA60-13B3928F8938}"/>
              </a:ext>
            </a:extLst>
          </p:cNvPr>
          <p:cNvSpPr/>
          <p:nvPr/>
        </p:nvSpPr>
        <p:spPr>
          <a:xfrm>
            <a:off x="2054171" y="3253581"/>
            <a:ext cx="1219200" cy="1219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</a:t>
            </a:r>
          </a:p>
          <a:p>
            <a:pPr algn="ctr"/>
            <a:r>
              <a:rPr lang="en-US" dirty="0"/>
              <a:t>.c, .c++ ...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8221707-4000-634C-8F88-2F9C079684FC}"/>
              </a:ext>
            </a:extLst>
          </p:cNvPr>
          <p:cNvSpPr/>
          <p:nvPr/>
        </p:nvSpPr>
        <p:spPr>
          <a:xfrm>
            <a:off x="6368512" y="3246120"/>
            <a:ext cx="1219200" cy="1219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Machine</a:t>
            </a:r>
          </a:p>
          <a:p>
            <a:pPr algn="ctr"/>
            <a:r>
              <a:rPr lang="en-US" sz="1600" dirty="0"/>
              <a:t>code</a:t>
            </a:r>
          </a:p>
          <a:p>
            <a:pPr algn="ctr"/>
            <a:r>
              <a:rPr lang="en-US" sz="1600" dirty="0"/>
              <a:t>01010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035E323-1EBB-1B48-88F6-BA8526AC6078}"/>
              </a:ext>
            </a:extLst>
          </p:cNvPr>
          <p:cNvSpPr/>
          <p:nvPr/>
        </p:nvSpPr>
        <p:spPr>
          <a:xfrm>
            <a:off x="8610600" y="1654283"/>
            <a:ext cx="1219200" cy="1219200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/>
              <a:t>Processor</a:t>
            </a:r>
          </a:p>
          <a:p>
            <a:pPr algn="ctr"/>
            <a:r>
              <a:rPr lang="en-US" dirty="0"/>
              <a:t>ARM</a:t>
            </a:r>
            <a:endParaRPr lang="en-US" sz="150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E9CCF36-AC36-2F47-8049-DBE30559F3BE}"/>
              </a:ext>
            </a:extLst>
          </p:cNvPr>
          <p:cNvSpPr>
            <a:spLocks noChangeAspect="1"/>
          </p:cNvSpPr>
          <p:nvPr/>
        </p:nvSpPr>
        <p:spPr>
          <a:xfrm>
            <a:off x="4184735" y="3246120"/>
            <a:ext cx="1188720" cy="11887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Compiler 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C621854-3C40-7A4C-8D64-45BC938F7835}"/>
              </a:ext>
            </a:extLst>
          </p:cNvPr>
          <p:cNvSpPr/>
          <p:nvPr/>
        </p:nvSpPr>
        <p:spPr>
          <a:xfrm>
            <a:off x="8662260" y="3246120"/>
            <a:ext cx="1219200" cy="1219200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/>
              <a:t>Processor</a:t>
            </a:r>
          </a:p>
          <a:p>
            <a:pPr algn="ctr"/>
            <a:r>
              <a:rPr lang="en-US" sz="1500" dirty="0"/>
              <a:t>Intel 8086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EE5553D-B08D-F947-AD35-8CA7B75700A0}"/>
              </a:ext>
            </a:extLst>
          </p:cNvPr>
          <p:cNvSpPr/>
          <p:nvPr/>
        </p:nvSpPr>
        <p:spPr>
          <a:xfrm>
            <a:off x="8662260" y="4915287"/>
            <a:ext cx="1219200" cy="1219200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/>
              <a:t>Processor</a:t>
            </a:r>
          </a:p>
          <a:p>
            <a:pPr algn="ctr"/>
            <a:r>
              <a:rPr lang="en-US" sz="1500" dirty="0"/>
              <a:t>IBM PowerPC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C020017-2A0B-E34B-8C58-C5354FC3D7C5}"/>
              </a:ext>
            </a:extLst>
          </p:cNvPr>
          <p:cNvCxnSpPr>
            <a:cxnSpLocks/>
          </p:cNvCxnSpPr>
          <p:nvPr/>
        </p:nvCxnSpPr>
        <p:spPr>
          <a:xfrm>
            <a:off x="5562600" y="3842273"/>
            <a:ext cx="533400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CAA0E7A-380F-2846-8E18-6B62E418515F}"/>
              </a:ext>
            </a:extLst>
          </p:cNvPr>
          <p:cNvCxnSpPr>
            <a:cxnSpLocks/>
          </p:cNvCxnSpPr>
          <p:nvPr/>
        </p:nvCxnSpPr>
        <p:spPr>
          <a:xfrm>
            <a:off x="3411071" y="3867663"/>
            <a:ext cx="533400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F766A27-B970-7F44-82B5-7FFB2B645659}"/>
              </a:ext>
            </a:extLst>
          </p:cNvPr>
          <p:cNvCxnSpPr>
            <a:cxnSpLocks/>
          </p:cNvCxnSpPr>
          <p:nvPr/>
        </p:nvCxnSpPr>
        <p:spPr>
          <a:xfrm flipV="1">
            <a:off x="7867650" y="2263884"/>
            <a:ext cx="590550" cy="124131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1208944-2A64-E847-9C0C-7B519C8631BB}"/>
              </a:ext>
            </a:extLst>
          </p:cNvPr>
          <p:cNvCxnSpPr>
            <a:cxnSpLocks/>
          </p:cNvCxnSpPr>
          <p:nvPr/>
        </p:nvCxnSpPr>
        <p:spPr>
          <a:xfrm>
            <a:off x="7867650" y="3863181"/>
            <a:ext cx="533400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288CE88-08A8-2547-AB54-CF4C907EFFE9}"/>
              </a:ext>
            </a:extLst>
          </p:cNvPr>
          <p:cNvCxnSpPr>
            <a:cxnSpLocks/>
          </p:cNvCxnSpPr>
          <p:nvPr/>
        </p:nvCxnSpPr>
        <p:spPr>
          <a:xfrm>
            <a:off x="7839075" y="4244181"/>
            <a:ext cx="590550" cy="114300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C3856E-B57A-9844-AE32-72446E52A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FBE77-E1F9-BD43-9820-0DDD03602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542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5663A-59AB-664E-84FD-AAE080FE1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is Python code executed?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9D726D-8230-C442-8975-9D5778455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608D4A-CE82-7745-BA60-13B3928F8938}"/>
              </a:ext>
            </a:extLst>
          </p:cNvPr>
          <p:cNvSpPr/>
          <p:nvPr/>
        </p:nvSpPr>
        <p:spPr>
          <a:xfrm>
            <a:off x="3273371" y="3253581"/>
            <a:ext cx="1219200" cy="1219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</a:t>
            </a:r>
          </a:p>
          <a:p>
            <a:pPr algn="ctr"/>
            <a:r>
              <a:rPr lang="en-US" dirty="0"/>
              <a:t>.</a:t>
            </a:r>
            <a:r>
              <a:rPr lang="en-US" dirty="0" err="1"/>
              <a:t>py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8221707-4000-634C-8F88-2F9C079684FC}"/>
              </a:ext>
            </a:extLst>
          </p:cNvPr>
          <p:cNvSpPr/>
          <p:nvPr/>
        </p:nvSpPr>
        <p:spPr>
          <a:xfrm>
            <a:off x="5519738" y="4892040"/>
            <a:ext cx="1219200" cy="1219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Runtime libraries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035E323-1EBB-1B48-88F6-BA8526AC6078}"/>
              </a:ext>
            </a:extLst>
          </p:cNvPr>
          <p:cNvSpPr/>
          <p:nvPr/>
        </p:nvSpPr>
        <p:spPr>
          <a:xfrm>
            <a:off x="8610600" y="1654283"/>
            <a:ext cx="1219200" cy="1219200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/>
              <a:t>Processor</a:t>
            </a:r>
          </a:p>
          <a:p>
            <a:pPr algn="ctr"/>
            <a:r>
              <a:rPr lang="en-US" dirty="0"/>
              <a:t>ARM</a:t>
            </a:r>
            <a:endParaRPr lang="en-US" sz="150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E9CCF36-AC36-2F47-8049-DBE30559F3BE}"/>
              </a:ext>
            </a:extLst>
          </p:cNvPr>
          <p:cNvSpPr>
            <a:spLocks noChangeAspect="1"/>
          </p:cNvSpPr>
          <p:nvPr/>
        </p:nvSpPr>
        <p:spPr>
          <a:xfrm>
            <a:off x="5403935" y="3124200"/>
            <a:ext cx="1463040" cy="146304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Interpreter 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C621854-3C40-7A4C-8D64-45BC938F7835}"/>
              </a:ext>
            </a:extLst>
          </p:cNvPr>
          <p:cNvSpPr/>
          <p:nvPr/>
        </p:nvSpPr>
        <p:spPr>
          <a:xfrm>
            <a:off x="8662260" y="3246120"/>
            <a:ext cx="1219200" cy="1219200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/>
              <a:t>Processor</a:t>
            </a:r>
          </a:p>
          <a:p>
            <a:pPr algn="ctr"/>
            <a:r>
              <a:rPr lang="en-US" sz="1500" dirty="0"/>
              <a:t>Intel 8086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EE5553D-B08D-F947-AD35-8CA7B75700A0}"/>
              </a:ext>
            </a:extLst>
          </p:cNvPr>
          <p:cNvSpPr/>
          <p:nvPr/>
        </p:nvSpPr>
        <p:spPr>
          <a:xfrm>
            <a:off x="8662260" y="4915287"/>
            <a:ext cx="1219200" cy="1219200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/>
              <a:t>Processor</a:t>
            </a:r>
          </a:p>
          <a:p>
            <a:pPr algn="ctr"/>
            <a:r>
              <a:rPr lang="en-US" sz="1500" dirty="0"/>
              <a:t>IBM PowerPC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C020017-2A0B-E34B-8C58-C5354FC3D7C5}"/>
              </a:ext>
            </a:extLst>
          </p:cNvPr>
          <p:cNvCxnSpPr>
            <a:cxnSpLocks/>
          </p:cNvCxnSpPr>
          <p:nvPr/>
        </p:nvCxnSpPr>
        <p:spPr>
          <a:xfrm flipV="1">
            <a:off x="6096000" y="4648360"/>
            <a:ext cx="0" cy="22844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CAA0E7A-380F-2846-8E18-6B62E418515F}"/>
              </a:ext>
            </a:extLst>
          </p:cNvPr>
          <p:cNvCxnSpPr>
            <a:cxnSpLocks/>
          </p:cNvCxnSpPr>
          <p:nvPr/>
        </p:nvCxnSpPr>
        <p:spPr>
          <a:xfrm>
            <a:off x="4630271" y="3867663"/>
            <a:ext cx="533400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F766A27-B970-7F44-82B5-7FFB2B645659}"/>
              </a:ext>
            </a:extLst>
          </p:cNvPr>
          <p:cNvCxnSpPr>
            <a:cxnSpLocks/>
          </p:cNvCxnSpPr>
          <p:nvPr/>
        </p:nvCxnSpPr>
        <p:spPr>
          <a:xfrm flipV="1">
            <a:off x="7315200" y="2263885"/>
            <a:ext cx="1143000" cy="116913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1208944-2A64-E847-9C0C-7B519C8631BB}"/>
              </a:ext>
            </a:extLst>
          </p:cNvPr>
          <p:cNvCxnSpPr>
            <a:cxnSpLocks/>
          </p:cNvCxnSpPr>
          <p:nvPr/>
        </p:nvCxnSpPr>
        <p:spPr>
          <a:xfrm>
            <a:off x="7315200" y="3863181"/>
            <a:ext cx="1085850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288CE88-08A8-2547-AB54-CF4C907EFFE9}"/>
              </a:ext>
            </a:extLst>
          </p:cNvPr>
          <p:cNvCxnSpPr>
            <a:cxnSpLocks/>
          </p:cNvCxnSpPr>
          <p:nvPr/>
        </p:nvCxnSpPr>
        <p:spPr>
          <a:xfrm>
            <a:off x="7315201" y="4208093"/>
            <a:ext cx="1114425" cy="117908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0757E0-3F7F-6448-8A8F-7E019F0AD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4F9FAF-829D-E141-A29E-23CAF0CA5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263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34AAB-86F7-C14B-A73F-59374D1FE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Compiler vs. Interpreter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DAD40-899D-AB4D-9F56-E9903AC8E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2400"/>
              </a:spcAft>
            </a:pPr>
            <a:r>
              <a:rPr lang="en-US" sz="2200" dirty="0"/>
              <a:t>A compiler is a </a:t>
            </a:r>
            <a:r>
              <a:rPr lang="en-US" sz="2200" dirty="0">
                <a:solidFill>
                  <a:srgbClr val="00B050"/>
                </a:solidFill>
              </a:rPr>
              <a:t>computer program </a:t>
            </a:r>
            <a:r>
              <a:rPr lang="en-US" sz="2200" dirty="0"/>
              <a:t>that converts an </a:t>
            </a:r>
            <a:r>
              <a:rPr lang="en-US" sz="2200" dirty="0">
                <a:solidFill>
                  <a:srgbClr val="00B050"/>
                </a:solidFill>
              </a:rPr>
              <a:t>entire program</a:t>
            </a:r>
            <a:r>
              <a:rPr lang="en-US" sz="2200" dirty="0"/>
              <a:t> into binary code (machine code) targeted to a specific CPU.</a:t>
            </a:r>
          </a:p>
          <a:p>
            <a:pPr>
              <a:spcAft>
                <a:spcPts val="2400"/>
              </a:spcAft>
            </a:pPr>
            <a:r>
              <a:rPr lang="en-US" sz="2200" dirty="0"/>
              <a:t>An interpreter is a </a:t>
            </a:r>
            <a:r>
              <a:rPr lang="en-US" sz="2200" dirty="0">
                <a:solidFill>
                  <a:srgbClr val="00B050"/>
                </a:solidFill>
              </a:rPr>
              <a:t>computer program</a:t>
            </a:r>
            <a:r>
              <a:rPr lang="en-US" sz="2200" dirty="0"/>
              <a:t> that </a:t>
            </a:r>
            <a:r>
              <a:rPr lang="en-US" sz="2200" dirty="0">
                <a:solidFill>
                  <a:srgbClr val="00B050"/>
                </a:solidFill>
              </a:rPr>
              <a:t>directly executes instructions</a:t>
            </a:r>
            <a:r>
              <a:rPr lang="en-US" sz="2200" dirty="0"/>
              <a:t> written in a programming or scripting language, without compiling it into machine code.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C6A9F-C1AE-9849-A49D-C025824F7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5BD8F8-5AD4-3C4C-8A15-7EF164286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err="1"/>
              <a:t>Houngninou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935D18-1DC6-E745-88CA-F0E7794FF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905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34AAB-86F7-C14B-A73F-59374D1FE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Interpreter vs. compiler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DAD40-899D-AB4D-9F56-E9903AC8E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Interpreting code is </a:t>
            </a:r>
            <a:r>
              <a:rPr lang="en-US" sz="2200" dirty="0">
                <a:solidFill>
                  <a:schemeClr val="accent6">
                    <a:lumMod val="75000"/>
                  </a:schemeClr>
                </a:solidFill>
              </a:rPr>
              <a:t>different</a:t>
            </a:r>
            <a:r>
              <a:rPr lang="en-US" sz="2200" dirty="0"/>
              <a:t> from compiling code.</a:t>
            </a:r>
          </a:p>
          <a:p>
            <a:r>
              <a:rPr lang="en-US" sz="2200" dirty="0"/>
              <a:t>The interpreter executes </a:t>
            </a:r>
            <a:r>
              <a:rPr lang="en-US" sz="2200" dirty="0">
                <a:solidFill>
                  <a:srgbClr val="00B050"/>
                </a:solidFill>
              </a:rPr>
              <a:t>one instruction at a time</a:t>
            </a:r>
            <a:r>
              <a:rPr lang="en-US" sz="2200" dirty="0"/>
              <a:t>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C6A9F-C1AE-9849-A49D-C025824F7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17</a:t>
            </a:fld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E6E91E7-16EF-684A-BD4C-75CAA3FAA36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981200" y="2743200"/>
          <a:ext cx="8153400" cy="3155126"/>
        </p:xfrm>
        <a:graphic>
          <a:graphicData uri="http://schemas.openxmlformats.org/drawingml/2006/table">
            <a:tbl>
              <a:tblPr/>
              <a:tblGrid>
                <a:gridCol w="4076700">
                  <a:extLst>
                    <a:ext uri="{9D8B030D-6E8A-4147-A177-3AD203B41FA5}">
                      <a16:colId xmlns:a16="http://schemas.microsoft.com/office/drawing/2014/main" val="655780583"/>
                    </a:ext>
                  </a:extLst>
                </a:gridCol>
                <a:gridCol w="4076700">
                  <a:extLst>
                    <a:ext uri="{9D8B030D-6E8A-4147-A177-3AD203B41FA5}">
                      <a16:colId xmlns:a16="http://schemas.microsoft.com/office/drawing/2014/main" val="2564613254"/>
                    </a:ext>
                  </a:extLst>
                </a:gridCol>
              </a:tblGrid>
              <a:tr h="404546">
                <a:tc>
                  <a:txBody>
                    <a:bodyPr/>
                    <a:lstStyle/>
                    <a:p>
                      <a:pPr algn="l"/>
                      <a:r>
                        <a:rPr lang="en-US" sz="1600" b="0" dirty="0">
                          <a:solidFill>
                            <a:schemeClr val="bg1"/>
                          </a:solidFill>
                          <a:effectLst/>
                          <a:latin typeface="Helvetica" pitchFamily="2" charset="0"/>
                        </a:rPr>
                        <a:t>Interpreter</a:t>
                      </a:r>
                    </a:p>
                  </a:txBody>
                  <a:tcPr marL="85849" marR="68679" marT="128774" marB="120189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dirty="0">
                          <a:solidFill>
                            <a:schemeClr val="bg1"/>
                          </a:solidFill>
                          <a:effectLst/>
                          <a:latin typeface="Helvetica" pitchFamily="2" charset="0"/>
                        </a:rPr>
                        <a:t>Compiler</a:t>
                      </a:r>
                    </a:p>
                  </a:txBody>
                  <a:tcPr marL="85849" marR="68679" marT="128774" marB="120189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097"/>
                  </a:ext>
                </a:extLst>
              </a:tr>
              <a:tr h="536128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Helvetica" pitchFamily="2" charset="0"/>
                        </a:rPr>
                        <a:t>Translates program one statement at a time.</a:t>
                      </a:r>
                    </a:p>
                  </a:txBody>
                  <a:tcPr marL="85849" marR="68679" marT="85849" marB="77264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Helvetica" pitchFamily="2" charset="0"/>
                        </a:rPr>
                        <a:t>Scans the entire program and translates it as into machine code.</a:t>
                      </a:r>
                    </a:p>
                  </a:txBody>
                  <a:tcPr marL="85849" marR="68679" marT="85849" marB="77264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5492157"/>
                  </a:ext>
                </a:extLst>
              </a:tr>
              <a:tr h="737701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Helvetica" pitchFamily="2" charset="0"/>
                        </a:rPr>
                        <a:t>No intermediate object code is generated</a:t>
                      </a:r>
                    </a:p>
                  </a:txBody>
                  <a:tcPr marL="85849" marR="68679" marT="85849" marB="77264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Helvetica" pitchFamily="2" charset="0"/>
                        </a:rPr>
                        <a:t>Generates intermediate object code</a:t>
                      </a:r>
                    </a:p>
                  </a:txBody>
                  <a:tcPr marL="85849" marR="68679" marT="85849" marB="77264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3324015"/>
                  </a:ext>
                </a:extLst>
              </a:tr>
              <a:tr h="737701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Helvetica" pitchFamily="2" charset="0"/>
                        </a:rPr>
                        <a:t>Continues translating the program until the first error occurs</a:t>
                      </a:r>
                    </a:p>
                  </a:txBody>
                  <a:tcPr marL="85849" marR="68679" marT="85849" marB="77264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Helvetica" pitchFamily="2" charset="0"/>
                        </a:rPr>
                        <a:t>Generates the error message only after scanning the whole program. </a:t>
                      </a:r>
                    </a:p>
                  </a:txBody>
                  <a:tcPr marL="85849" marR="68679" marT="85849" marB="77264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1925410"/>
                  </a:ext>
                </a:extLst>
              </a:tr>
              <a:tr h="536128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B050"/>
                          </a:solidFill>
                          <a:effectLst/>
                          <a:latin typeface="Helvetica" pitchFamily="2" charset="0"/>
                        </a:rPr>
                        <a:t>Python</a:t>
                      </a:r>
                      <a:r>
                        <a:rPr lang="en-US" sz="1600" dirty="0">
                          <a:effectLst/>
                          <a:latin typeface="Helvetica" pitchFamily="2" charset="0"/>
                        </a:rPr>
                        <a:t>, Ruby, Perl, MATLAB etc.</a:t>
                      </a:r>
                    </a:p>
                  </a:txBody>
                  <a:tcPr marL="85849" marR="68679" marT="85849" marB="77264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Helvetica" pitchFamily="2" charset="0"/>
                        </a:rPr>
                        <a:t>C, C++ etc.</a:t>
                      </a:r>
                    </a:p>
                  </a:txBody>
                  <a:tcPr marL="85849" marR="68679" marT="85849" marB="77264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612454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6B44E-BA52-0A4D-A97C-72AD666D1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10DFA-6579-3246-A722-8D1F4EE67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1140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19312-DE86-524A-96F8-7D989A18C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Python?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AE764-FA5D-B74F-8203-71CEE5A97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21E86B-D93B-AD4A-878A-FBDB1295F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163" y="1590834"/>
            <a:ext cx="5019675" cy="457708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C2C5EA-4882-1947-BA78-08C434B60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45FA84-042E-F74A-8D55-393764B73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485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19312-DE86-524A-96F8-7D989A18C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Python?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63920-294D-954D-B44D-2F2DCD17D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r>
              <a:rPr lang="en-US" sz="2200" dirty="0"/>
              <a:t>Easy to learn</a:t>
            </a:r>
          </a:p>
          <a:p>
            <a:r>
              <a:rPr lang="en-US" sz="2200" dirty="0"/>
              <a:t>Solve problems in less time, fewer lines of code</a:t>
            </a:r>
          </a:p>
          <a:p>
            <a:r>
              <a:rPr lang="en-US" sz="2200" dirty="0"/>
              <a:t>Elegant, intuitive syntax and dynamic typing</a:t>
            </a:r>
          </a:p>
          <a:p>
            <a:r>
              <a:rPr lang="en-US" sz="2200" dirty="0"/>
              <a:t>Efficient high-level data structures</a:t>
            </a:r>
          </a:p>
          <a:p>
            <a:r>
              <a:rPr lang="en-US" sz="2200" dirty="0"/>
              <a:t>Ideal for scripting and rapid application development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AE764-FA5D-B74F-8203-71CEE5A97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A2023B-7A7C-3646-9F1C-AC514B2A2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566B2-4B60-A540-8CEA-ED98B988A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681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743200" y="3886200"/>
            <a:ext cx="6400800" cy="1752600"/>
          </a:xfrm>
        </p:spPr>
        <p:txBody>
          <a:bodyPr>
            <a:normAutofit/>
          </a:bodyPr>
          <a:lstStyle/>
          <a:p>
            <a:r>
              <a:rPr lang="en-US" sz="2200" dirty="0"/>
              <a:t>Programming, instructions, algorithms, interpreter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2209801"/>
            <a:ext cx="7772400" cy="1470025"/>
          </a:xfrm>
        </p:spPr>
        <p:txBody>
          <a:bodyPr>
            <a:normAutofit/>
          </a:bodyPr>
          <a:lstStyle/>
          <a:p>
            <a:r>
              <a:rPr lang="en-US" sz="4000" dirty="0"/>
              <a:t>Course Introduction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9FC961-3FAB-B249-960A-0BAFC762B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CB716F-1208-4249-9574-14F237334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B1A105-1D8F-3649-963D-33DDAF0C5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294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EAE75-E6CB-4B42-B4D9-73D6B0F0C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 of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6575B-6E40-0A41-A8F5-4541E16BC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800"/>
              </a:spcAft>
            </a:pPr>
            <a:r>
              <a:rPr lang="en-US" dirty="0"/>
              <a:t>Machine learning</a:t>
            </a:r>
          </a:p>
          <a:p>
            <a:pPr>
              <a:spcAft>
                <a:spcPts val="1800"/>
              </a:spcAft>
            </a:pPr>
            <a:r>
              <a:rPr lang="en-US" dirty="0"/>
              <a:t>Data Science</a:t>
            </a:r>
          </a:p>
          <a:p>
            <a:pPr>
              <a:spcAft>
                <a:spcPts val="1800"/>
              </a:spcAft>
            </a:pPr>
            <a:r>
              <a:rPr lang="en-US" dirty="0"/>
              <a:t>Visualization</a:t>
            </a:r>
          </a:p>
          <a:p>
            <a:pPr>
              <a:spcAft>
                <a:spcPts val="1800"/>
              </a:spcAft>
            </a:pPr>
            <a:r>
              <a:rPr lang="en-US" dirty="0"/>
              <a:t>Web Applications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D53221-B0C0-0A4D-9BA3-DBE748C1C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44DA5-C4DD-7349-AF74-770F3BBA2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A585D-BB10-7146-8881-F4DFD80A4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407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39293-10FB-4949-9ECD-31E05B167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28988-E402-7A45-91C7-786D8BFE8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What is programming?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What is a programming language?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Programming languages classification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147D62-7CCD-1D48-8D17-8E632AC0C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1B7A42-083E-7F4D-9ACB-4036B055E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1DBC25-673D-C44B-8E42-502957F17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974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096F5-CE15-0B48-9864-F32120640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667000"/>
            <a:ext cx="8229600" cy="1143000"/>
          </a:xfrm>
        </p:spPr>
        <p:txBody>
          <a:bodyPr/>
          <a:lstStyle/>
          <a:p>
            <a:r>
              <a:rPr lang="en-US" dirty="0"/>
              <a:t>How to configure your computer?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9784E-9BBD-5A4C-B594-FFE1C6634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D5BFDE-C982-3A4B-BEFC-0E1D8A8FA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FBD651-8E5F-1647-A022-B9B53FA7C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950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00F18-D4EA-9D47-A220-0F0306BFD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Install the Python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51179-1689-BC49-A8D1-45D2BA51C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18000"/>
              </a:spcAft>
            </a:pPr>
            <a:r>
              <a:rPr lang="en-US" sz="2200" dirty="0"/>
              <a:t>Anaconda is a free open source python distribution that provides packages and libraries out of the box for data science.</a:t>
            </a:r>
          </a:p>
          <a:p>
            <a:pPr marL="14288">
              <a:spcAft>
                <a:spcPts val="0"/>
              </a:spcAft>
            </a:pPr>
            <a:r>
              <a:rPr lang="en-US" sz="2200" dirty="0"/>
              <a:t>Install </a:t>
            </a:r>
            <a:r>
              <a:rPr lang="en-US" sz="2200" dirty="0">
                <a:solidFill>
                  <a:srgbClr val="00B050"/>
                </a:solidFill>
              </a:rPr>
              <a:t>Anaconda </a:t>
            </a:r>
            <a:r>
              <a:rPr lang="en-US" sz="2200" b="1" dirty="0"/>
              <a:t>(Python 3.7 version)</a:t>
            </a:r>
          </a:p>
          <a:p>
            <a:pPr marL="14288">
              <a:spcAft>
                <a:spcPts val="0"/>
              </a:spcAft>
            </a:pPr>
            <a:r>
              <a:rPr lang="en-US" sz="2000" dirty="0">
                <a:hlinkClick r:id="rId3"/>
              </a:rPr>
              <a:t>https://www.anaconda.com/products/individual</a:t>
            </a:r>
            <a:endParaRPr lang="en-US" sz="2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5A47EA-5C9A-7742-B77C-26B7B68A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23</a:t>
            </a:fld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4A44904-B3FA-D14C-A996-D46FD0C1C78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429000" y="2743200"/>
          <a:ext cx="5334000" cy="1371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334000">
                  <a:extLst>
                    <a:ext uri="{9D8B030D-6E8A-4147-A177-3AD203B41FA5}">
                      <a16:colId xmlns:a16="http://schemas.microsoft.com/office/drawing/2014/main" val="2548363649"/>
                    </a:ext>
                  </a:extLst>
                </a:gridCol>
              </a:tblGrid>
              <a:tr h="4318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bg1"/>
                          </a:solidFill>
                          <a:latin typeface="Helvetica" pitchFamily="2" charset="0"/>
                        </a:rPr>
                        <a:t>The core python language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8149137"/>
                  </a:ext>
                </a:extLst>
              </a:tr>
              <a:tr h="4318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kern="1200" dirty="0">
                          <a:solidFill>
                            <a:schemeClr val="bg1"/>
                          </a:solidFill>
                          <a:effectLst/>
                          <a:latin typeface="Helvetica" pitchFamily="2" charset="0"/>
                          <a:ea typeface="+mn-ea"/>
                          <a:cs typeface="+mn-cs"/>
                        </a:rPr>
                        <a:t>Python packages/libraries</a:t>
                      </a:r>
                    </a:p>
                  </a:txBody>
                  <a:tcPr anchor="ctr"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547458"/>
                  </a:ext>
                </a:extLst>
              </a:tr>
              <a:tr h="4318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kern="1200" dirty="0">
                          <a:solidFill>
                            <a:schemeClr val="bg1"/>
                          </a:solidFill>
                          <a:effectLst/>
                          <a:latin typeface="Helvetica" pitchFamily="2" charset="0"/>
                          <a:ea typeface="+mn-ea"/>
                          <a:cs typeface="+mn-cs"/>
                        </a:rPr>
                        <a:t>Package manager</a:t>
                      </a:r>
                    </a:p>
                  </a:txBody>
                  <a:tcPr anchor="ctr"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5952692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6BE6625D-8D61-4347-8551-253069DD4A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1" y="4615744"/>
            <a:ext cx="2738521" cy="6477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2671F-1672-8C48-BE28-F6E84006F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CA378F-9669-9644-AC6D-2494A8050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487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00F18-D4EA-9D47-A220-0F0306BFD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Install the 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51179-1689-BC49-A8D1-45D2BA51C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18000"/>
              </a:spcAft>
            </a:pPr>
            <a:r>
              <a:rPr lang="en-US" sz="2200" dirty="0"/>
              <a:t>An </a:t>
            </a:r>
            <a:r>
              <a:rPr lang="en-US" sz="2200" dirty="0">
                <a:solidFill>
                  <a:srgbClr val="00B050"/>
                </a:solidFill>
              </a:rPr>
              <a:t>Integrated Development Environment</a:t>
            </a:r>
            <a:r>
              <a:rPr lang="en-US" sz="2200" dirty="0"/>
              <a:t> (IDE) is a software application that provides comprehensive facilities to computer programmers for software development.</a:t>
            </a:r>
          </a:p>
          <a:p>
            <a:pPr>
              <a:spcAft>
                <a:spcPts val="0"/>
              </a:spcAft>
            </a:pPr>
            <a:r>
              <a:rPr lang="en-US" sz="2200" dirty="0"/>
              <a:t>Install </a:t>
            </a:r>
            <a:r>
              <a:rPr lang="en-US" sz="2200" dirty="0">
                <a:solidFill>
                  <a:srgbClr val="00B050"/>
                </a:solidFill>
              </a:rPr>
              <a:t>PyCharm </a:t>
            </a:r>
            <a:r>
              <a:rPr lang="en-US" sz="2200" b="1" dirty="0"/>
              <a:t>(Community version)</a:t>
            </a:r>
          </a:p>
          <a:p>
            <a:pPr>
              <a:spcAft>
                <a:spcPts val="0"/>
              </a:spcAft>
            </a:pPr>
            <a:r>
              <a:rPr lang="en-US" sz="2000" dirty="0">
                <a:hlinkClick r:id="rId2"/>
              </a:rPr>
              <a:t>https://www.jetbrains.com/pycharm/download/</a:t>
            </a:r>
            <a:endParaRPr lang="en-US" sz="2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5A47EA-5C9A-7742-B77C-26B7B68A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24</a:t>
            </a:fld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4A44904-B3FA-D14C-A996-D46FD0C1C78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162300" y="2971800"/>
          <a:ext cx="5867400" cy="1371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867400">
                  <a:extLst>
                    <a:ext uri="{9D8B030D-6E8A-4147-A177-3AD203B41FA5}">
                      <a16:colId xmlns:a16="http://schemas.microsoft.com/office/drawing/2014/main" val="2548363649"/>
                    </a:ext>
                  </a:extLst>
                </a:gridCol>
              </a:tblGrid>
              <a:tr h="4318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bg1"/>
                          </a:solidFill>
                          <a:latin typeface="Helvetica" pitchFamily="2" charset="0"/>
                        </a:rPr>
                        <a:t>An editor designed to handle code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8149137"/>
                  </a:ext>
                </a:extLst>
              </a:tr>
              <a:tr h="4318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kern="1200" dirty="0">
                          <a:solidFill>
                            <a:schemeClr val="bg1"/>
                          </a:solidFill>
                          <a:effectLst/>
                          <a:latin typeface="Helvetica" pitchFamily="2" charset="0"/>
                          <a:ea typeface="+mn-ea"/>
                          <a:cs typeface="+mn-cs"/>
                        </a:rPr>
                        <a:t>Build, execution, and debugging tools</a:t>
                      </a:r>
                    </a:p>
                  </a:txBody>
                  <a:tcPr anchor="ctr"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547458"/>
                  </a:ext>
                </a:extLst>
              </a:tr>
              <a:tr h="4318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kern="1200" dirty="0">
                          <a:solidFill>
                            <a:schemeClr val="bg1"/>
                          </a:solidFill>
                          <a:effectLst/>
                          <a:latin typeface="Helvetica" pitchFamily="2" charset="0"/>
                          <a:ea typeface="+mn-ea"/>
                          <a:cs typeface="+mn-cs"/>
                        </a:rPr>
                        <a:t>Version control</a:t>
                      </a:r>
                    </a:p>
                  </a:txBody>
                  <a:tcPr anchor="ctr"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5952692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D1E51D06-2D05-804D-9BDA-17C7A2FABB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0100" y="4653403"/>
            <a:ext cx="1219200" cy="12192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2C442F-AED3-AA42-81A0-F6725B727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F7898-1091-6A4C-8719-E37AC0144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094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00F18-D4EA-9D47-A220-0F0306BFD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Install the IDE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1B8C127D-BE1C-4843-80D0-902A0C9B35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26096" y="1600200"/>
            <a:ext cx="6939809" cy="4525962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5A47EA-5C9A-7742-B77C-26B7B68A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FCFCA24-8992-3248-84D1-8525C6FA7449}"/>
              </a:ext>
            </a:extLst>
          </p:cNvPr>
          <p:cNvSpPr/>
          <p:nvPr/>
        </p:nvSpPr>
        <p:spPr>
          <a:xfrm>
            <a:off x="4572000" y="2819400"/>
            <a:ext cx="381000" cy="304800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5CA527-1810-A543-9728-12BB11F22273}"/>
              </a:ext>
            </a:extLst>
          </p:cNvPr>
          <p:cNvSpPr/>
          <p:nvPr/>
        </p:nvSpPr>
        <p:spPr>
          <a:xfrm>
            <a:off x="2667000" y="1981200"/>
            <a:ext cx="1828800" cy="304800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2FDDF6-E4B6-9D4D-AB0E-9F7CF2464565}"/>
              </a:ext>
            </a:extLst>
          </p:cNvPr>
          <p:cNvSpPr/>
          <p:nvPr/>
        </p:nvSpPr>
        <p:spPr>
          <a:xfrm>
            <a:off x="5715000" y="2590800"/>
            <a:ext cx="3850904" cy="304800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1DDF3F-B461-8043-956C-29DAECAB0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D32633-A765-C949-867D-2514F8DF5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381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BA3F4-106A-3641-BB01-3A91B46D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Install the 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4894E-5922-C740-8228-AD6E6334DB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PyCharm community version is open-source and free.</a:t>
            </a:r>
          </a:p>
          <a:p>
            <a:r>
              <a:rPr lang="en-US" dirty="0"/>
              <a:t>It is available for major operating systems: </a:t>
            </a:r>
          </a:p>
          <a:p>
            <a:r>
              <a:rPr lang="en-US" dirty="0"/>
              <a:t>Windows</a:t>
            </a:r>
          </a:p>
          <a:p>
            <a:r>
              <a:rPr lang="en-US" dirty="0"/>
              <a:t>MAC</a:t>
            </a:r>
          </a:p>
          <a:p>
            <a:r>
              <a:rPr lang="en-US" dirty="0"/>
              <a:t>Linux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1D8375-1391-C242-8800-D905484B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D03497-F64A-2840-BB90-EA15772BA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84127-63CA-2F49-B153-F091B7BF0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125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144BB-4A39-B342-9C0D-21971D8EF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26D8C-AD85-844C-AEF5-513542EA85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Python was developed in </a:t>
            </a:r>
            <a:r>
              <a:rPr lang="en-US" dirty="0">
                <a:solidFill>
                  <a:srgbClr val="00B050"/>
                </a:solidFill>
              </a:rPr>
              <a:t>1989</a:t>
            </a:r>
            <a:r>
              <a:rPr lang="en-US" dirty="0"/>
              <a:t> by </a:t>
            </a:r>
            <a:r>
              <a:rPr lang="en-US" dirty="0">
                <a:solidFill>
                  <a:srgbClr val="00B050"/>
                </a:solidFill>
              </a:rPr>
              <a:t>Guido van Rossum</a:t>
            </a:r>
            <a:r>
              <a:rPr lang="en-US" dirty="0"/>
              <a:t> in the Netherlands.</a:t>
            </a:r>
          </a:p>
          <a:p>
            <a:pPr>
              <a:lnSpc>
                <a:spcPct val="120000"/>
              </a:lnSpc>
            </a:pPr>
            <a:r>
              <a:rPr lang="en-US" dirty="0"/>
              <a:t>Python was released for public distribution in early 1991.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1F5A54-50FC-4B44-94E6-CA5981D86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F6009-DE3B-9946-8C4C-49B702D3E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6B55F-0910-2844-9617-E422A49CE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367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144BB-4A39-B342-9C0D-21971D8EF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dirty="0"/>
              <a:t>How did Python begin?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26D8C-AD85-844C-AEF5-513542EA85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800" dirty="0"/>
              <a:t>van Rossum was having a hard time getting the job done with the existing tools available.</a:t>
            </a:r>
          </a:p>
          <a:p>
            <a:pPr>
              <a:lnSpc>
                <a:spcPct val="120000"/>
              </a:lnSpc>
            </a:pPr>
            <a:r>
              <a:rPr lang="en-US" sz="2800" dirty="0"/>
              <a:t>He envisioned that there was an </a:t>
            </a:r>
            <a:r>
              <a:rPr lang="en-US" sz="2800" dirty="0">
                <a:solidFill>
                  <a:srgbClr val="00B050"/>
                </a:solidFill>
              </a:rPr>
              <a:t>easier way </a:t>
            </a:r>
            <a:r>
              <a:rPr lang="en-US" sz="2800" dirty="0"/>
              <a:t>to get things done.</a:t>
            </a:r>
          </a:p>
          <a:p>
            <a:pPr>
              <a:lnSpc>
                <a:spcPct val="120000"/>
              </a:lnSpc>
            </a:pPr>
            <a:r>
              <a:rPr lang="en-US" sz="2800" dirty="0"/>
              <a:t>Python has been around for over </a:t>
            </a:r>
            <a:r>
              <a:rPr lang="en-US" sz="2800" dirty="0">
                <a:solidFill>
                  <a:srgbClr val="00B050"/>
                </a:solidFill>
              </a:rPr>
              <a:t>30 years</a:t>
            </a:r>
            <a:r>
              <a:rPr lang="en-US" sz="2800" dirty="0"/>
              <a:t>, it is still relatively new to general software development. </a:t>
            </a:r>
          </a:p>
          <a:p>
            <a:pPr>
              <a:lnSpc>
                <a:spcPct val="120000"/>
              </a:lnSpc>
            </a:pPr>
            <a:r>
              <a:rPr lang="en-US" sz="2800" dirty="0"/>
              <a:t>Python has lots of support from the community.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1F5A54-50FC-4B44-94E6-CA5981D86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B56CB5-4DD4-E248-9C2C-3D4CD3849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B7D6E-AA35-EB4E-9DD1-BE1A520CB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493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B7575-8162-1F4B-93B7-18D2E44CB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8378" y="2667000"/>
            <a:ext cx="8229600" cy="1143000"/>
          </a:xfrm>
        </p:spPr>
        <p:txBody>
          <a:bodyPr/>
          <a:lstStyle/>
          <a:p>
            <a:r>
              <a:rPr lang="en-US" dirty="0"/>
              <a:t>End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53ADC-24C9-8D4F-B884-8475B2359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167655-58AD-BA44-96F0-BF359C5F0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McGuire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17B07D-ECCC-584D-9006-B41949125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108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What is programming?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Programming is the action of writing </a:t>
            </a:r>
            <a:r>
              <a:rPr lang="en-US" dirty="0">
                <a:solidFill>
                  <a:srgbClr val="00B050"/>
                </a:solidFill>
              </a:rPr>
              <a:t>code</a:t>
            </a:r>
            <a:r>
              <a:rPr lang="en-US" dirty="0"/>
              <a:t> to give a computer </a:t>
            </a:r>
            <a:r>
              <a:rPr lang="en-US" dirty="0">
                <a:solidFill>
                  <a:srgbClr val="00B050"/>
                </a:solidFill>
              </a:rPr>
              <a:t>instructions</a:t>
            </a:r>
            <a:r>
              <a:rPr lang="en-US" dirty="0"/>
              <a:t> to perform some </a:t>
            </a:r>
            <a:r>
              <a:rPr lang="en-US" dirty="0">
                <a:solidFill>
                  <a:srgbClr val="00B050"/>
                </a:solidFill>
              </a:rPr>
              <a:t>tasks</a:t>
            </a:r>
            <a:r>
              <a:rPr lang="en-US" dirty="0"/>
              <a:t>.</a:t>
            </a:r>
            <a:endParaRPr lang="en-US" b="1" i="1" dirty="0">
              <a:solidFill>
                <a:srgbClr val="00B05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663C5-DD42-074D-91B4-94BA9897E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28AF94-7609-9843-A87F-465128F9E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097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79FBC-206F-9A4F-B171-F26908A01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programming?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2073B-0C42-9D46-B761-5BB68D489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600201"/>
            <a:ext cx="4114800" cy="4525963"/>
          </a:xfrm>
        </p:spPr>
        <p:txBody>
          <a:bodyPr/>
          <a:lstStyle/>
          <a:p>
            <a:pPr>
              <a:spcBef>
                <a:spcPts val="1800"/>
              </a:spcBef>
            </a:pPr>
            <a:r>
              <a:rPr lang="en-US" dirty="0"/>
              <a:t>a = int(input())</a:t>
            </a:r>
          </a:p>
          <a:p>
            <a:pPr>
              <a:spcBef>
                <a:spcPts val="1800"/>
              </a:spcBef>
            </a:pPr>
            <a:r>
              <a:rPr lang="en-US" dirty="0"/>
              <a:t>b = int(input())</a:t>
            </a:r>
          </a:p>
          <a:p>
            <a:pPr>
              <a:spcBef>
                <a:spcPts val="1800"/>
              </a:spcBef>
            </a:pPr>
            <a:r>
              <a:rPr lang="en-US" dirty="0"/>
              <a:t>sum = a + b</a:t>
            </a:r>
          </a:p>
          <a:p>
            <a:pPr>
              <a:spcBef>
                <a:spcPts val="1800"/>
              </a:spcBef>
            </a:pPr>
            <a:r>
              <a:rPr lang="en-US" dirty="0"/>
              <a:t>print (sum)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26A56-215B-DA4B-906C-7EA521A09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4AD8BBB-5181-7247-AD91-5790121BFCD6}"/>
              </a:ext>
            </a:extLst>
          </p:cNvPr>
          <p:cNvSpPr txBox="1">
            <a:spLocks/>
          </p:cNvSpPr>
          <p:nvPr/>
        </p:nvSpPr>
        <p:spPr>
          <a:xfrm>
            <a:off x="5943600" y="1600200"/>
            <a:ext cx="411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200"/>
              </a:spcAft>
              <a:buFont typeface="Arial" pitchFamily="34" charset="0"/>
              <a:buNone/>
              <a:defRPr sz="2400" b="0" i="0" kern="1200">
                <a:solidFill>
                  <a:schemeClr val="tx1"/>
                </a:solidFill>
                <a:latin typeface="Helvetica Regular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0"/>
              </a:spcBef>
              <a:spcAft>
                <a:spcPts val="1200"/>
              </a:spcAft>
              <a:buFont typeface="Arial" pitchFamily="34" charset="0"/>
              <a:buChar char="–"/>
              <a:defRPr sz="2400" b="0" i="0" kern="1200">
                <a:solidFill>
                  <a:schemeClr val="tx1"/>
                </a:solidFill>
                <a:latin typeface="Helvetica Regular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ts val="0"/>
              </a:spcBef>
              <a:spcAft>
                <a:spcPts val="1200"/>
              </a:spcAft>
              <a:buFont typeface="Arial" pitchFamily="34" charset="0"/>
              <a:buChar char="•"/>
              <a:defRPr sz="2400" b="0" i="0" kern="1200">
                <a:solidFill>
                  <a:schemeClr val="tx1"/>
                </a:solidFill>
                <a:latin typeface="Helvetica Regular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ts val="0"/>
              </a:spcBef>
              <a:spcAft>
                <a:spcPts val="1200"/>
              </a:spcAft>
              <a:buFont typeface="Arial" pitchFamily="34" charset="0"/>
              <a:buChar char="–"/>
              <a:defRPr sz="2400" b="0" i="0" kern="1200">
                <a:solidFill>
                  <a:schemeClr val="tx1"/>
                </a:solidFill>
                <a:latin typeface="Helvetica Regular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ts val="0"/>
              </a:spcBef>
              <a:spcAft>
                <a:spcPts val="1200"/>
              </a:spcAft>
              <a:buFont typeface="Arial" pitchFamily="34" charset="0"/>
              <a:buChar char="»"/>
              <a:defRPr sz="2400" b="0" i="0" kern="1200">
                <a:solidFill>
                  <a:schemeClr val="tx1"/>
                </a:solidFill>
                <a:latin typeface="Helvetica Regular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800"/>
              </a:spcBef>
            </a:pPr>
            <a:r>
              <a:rPr lang="en-US" dirty="0"/>
              <a:t>5</a:t>
            </a:r>
          </a:p>
          <a:p>
            <a:pPr>
              <a:spcBef>
                <a:spcPts val="1800"/>
              </a:spcBef>
            </a:pPr>
            <a:r>
              <a:rPr lang="en-US" dirty="0"/>
              <a:t>3</a:t>
            </a:r>
          </a:p>
          <a:p>
            <a:pPr>
              <a:spcBef>
                <a:spcPts val="1800"/>
              </a:spcBef>
            </a:pPr>
            <a:endParaRPr lang="en-US" dirty="0"/>
          </a:p>
          <a:p>
            <a:pPr>
              <a:spcBef>
                <a:spcPts val="1800"/>
              </a:spcBef>
            </a:pPr>
            <a:r>
              <a:rPr lang="en-US" dirty="0"/>
              <a:t>8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4BC37-8F71-0540-8B3E-BFAE03166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E1495-8957-4D43-A552-D860FA643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084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program is to solve problems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981200" y="1295400"/>
            <a:ext cx="8153400" cy="47244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spcAft>
                <a:spcPts val="4800"/>
              </a:spcAft>
            </a:pPr>
            <a:endParaRPr lang="en-US" sz="2400" i="1" dirty="0">
              <a:latin typeface="Helvetica Regular" pitchFamily="2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D7DD30-7E63-E94D-9506-609F49C1B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151BDF0B-6776-F549-B25B-41207774B0B5}"/>
              </a:ext>
            </a:extLst>
          </p:cNvPr>
          <p:cNvGraphicFramePr/>
          <p:nvPr>
            <p:extLst/>
          </p:nvPr>
        </p:nvGraphicFramePr>
        <p:xfrm>
          <a:off x="3048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14FF82C-60D5-E442-8CC4-1CBBB3E2F284}"/>
              </a:ext>
            </a:extLst>
          </p:cNvPr>
          <p:cNvSpPr txBox="1"/>
          <p:nvPr/>
        </p:nvSpPr>
        <p:spPr>
          <a:xfrm>
            <a:off x="3733800" y="241662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421D50-00F8-9C43-AC54-2D65B23D3B43}"/>
              </a:ext>
            </a:extLst>
          </p:cNvPr>
          <p:cNvSpPr txBox="1"/>
          <p:nvPr/>
        </p:nvSpPr>
        <p:spPr>
          <a:xfrm>
            <a:off x="5907057" y="241947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5DE298-03C0-324C-AC09-AA8685990F63}"/>
              </a:ext>
            </a:extLst>
          </p:cNvPr>
          <p:cNvSpPr txBox="1"/>
          <p:nvPr/>
        </p:nvSpPr>
        <p:spPr>
          <a:xfrm>
            <a:off x="8156516" y="241662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F093C7E-E2E7-EF40-8433-CD25E61F7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D9874B6-59BE-864E-8935-6E64BFAD5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575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19312-DE86-524A-96F8-7D989A18C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a programming Language?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63920-294D-954D-B44D-2F2DCD17D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spcAft>
                <a:spcPts val="1800"/>
              </a:spcAft>
            </a:pPr>
            <a:r>
              <a:rPr lang="en-US" sz="2200" dirty="0"/>
              <a:t>A programming language is a </a:t>
            </a:r>
            <a:r>
              <a:rPr lang="en-US" sz="2200" dirty="0">
                <a:solidFill>
                  <a:srgbClr val="00B050"/>
                </a:solidFill>
              </a:rPr>
              <a:t>formal language.</a:t>
            </a:r>
          </a:p>
          <a:p>
            <a:pPr>
              <a:spcAft>
                <a:spcPts val="1800"/>
              </a:spcAft>
            </a:pPr>
            <a:endParaRPr lang="en-US" sz="2200" dirty="0">
              <a:solidFill>
                <a:srgbClr val="00B050"/>
              </a:solidFill>
            </a:endParaRPr>
          </a:p>
          <a:p>
            <a:pPr>
              <a:spcAft>
                <a:spcPts val="1800"/>
              </a:spcAft>
            </a:pPr>
            <a:endParaRPr lang="en-US" sz="2200" dirty="0"/>
          </a:p>
          <a:p>
            <a:pPr>
              <a:spcAft>
                <a:spcPts val="1800"/>
              </a:spcAft>
            </a:pPr>
            <a:r>
              <a:rPr lang="en-US" sz="2200" dirty="0"/>
              <a:t>Programming languages specify a </a:t>
            </a:r>
            <a:r>
              <a:rPr lang="en-US" sz="2200" dirty="0">
                <a:solidFill>
                  <a:srgbClr val="00B050"/>
                </a:solidFill>
              </a:rPr>
              <a:t>set of instructions</a:t>
            </a:r>
            <a:r>
              <a:rPr lang="en-US" sz="2200" dirty="0"/>
              <a:t> that can be used to perform various actions. </a:t>
            </a:r>
          </a:p>
          <a:p>
            <a:pPr>
              <a:spcAft>
                <a:spcPts val="1800"/>
              </a:spcAft>
            </a:pPr>
            <a:endParaRPr lang="en-US" sz="2200" dirty="0"/>
          </a:p>
          <a:p>
            <a:pPr>
              <a:spcAft>
                <a:spcPts val="1800"/>
              </a:spcAft>
            </a:pPr>
            <a:endParaRPr lang="en-US" sz="2200" dirty="0"/>
          </a:p>
          <a:p>
            <a:pPr>
              <a:spcAft>
                <a:spcPts val="1800"/>
              </a:spcAft>
            </a:pPr>
            <a:r>
              <a:rPr lang="en-US" sz="2200" dirty="0"/>
              <a:t>Programming languages are used to create programs.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AE764-FA5D-B74F-8203-71CEE5A97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AD1ED-B89F-F24F-879C-20F34473B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F9659-C2EB-8A45-B5BD-B7067029F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579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Programming languages classification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C63CCCDC-458B-EB4E-8BAF-2D7910EA2B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81200" y="2209801"/>
            <a:ext cx="8229600" cy="30861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C5F900-DBBB-014C-91E7-2C6E57DB9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786708-4C03-EE4B-90D7-46AD2CC7D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106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Programming languages classification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9" name="Image" descr="Image">
            <a:extLst>
              <a:ext uri="{FF2B5EF4-FFF2-40B4-BE49-F238E27FC236}">
                <a16:creationId xmlns:a16="http://schemas.microsoft.com/office/drawing/2014/main" id="{DBA9F832-395A-6C48-BE71-353CACB124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29000" y="1600200"/>
            <a:ext cx="5486400" cy="3847996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34C89F-5E75-6546-B11B-D5A12FE04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B0D03E-2458-3C4C-96CC-84CD872CD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494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19312-DE86-524A-96F8-7D989A18C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286000"/>
            <a:ext cx="8229600" cy="1143000"/>
          </a:xfrm>
        </p:spPr>
        <p:txBody>
          <a:bodyPr>
            <a:noAutofit/>
          </a:bodyPr>
          <a:lstStyle/>
          <a:p>
            <a:r>
              <a:rPr lang="en-US" sz="3200" dirty="0"/>
              <a:t>What is the best way to learn a language?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AE764-FA5D-B74F-8203-71CEE5A97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73D495-35AA-3D41-920A-7F542B74A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Houngninou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2B0D63-E19D-D04C-9B41-11FDAB011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CSCE 110: Programming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0285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1367</Words>
  <Application>Microsoft Office PowerPoint</Application>
  <PresentationFormat>Widescreen</PresentationFormat>
  <Paragraphs>295</Paragraphs>
  <Slides>29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宋体</vt:lpstr>
      <vt:lpstr>Arial</vt:lpstr>
      <vt:lpstr>Calibri</vt:lpstr>
      <vt:lpstr>Helvetica</vt:lpstr>
      <vt:lpstr>Helvetica Regular</vt:lpstr>
      <vt:lpstr>Office Theme</vt:lpstr>
      <vt:lpstr>Introduction to CSCE 110</vt:lpstr>
      <vt:lpstr>Course Introduction</vt:lpstr>
      <vt:lpstr>What is programming?</vt:lpstr>
      <vt:lpstr>What is programming?</vt:lpstr>
      <vt:lpstr>To program is to solve problems</vt:lpstr>
      <vt:lpstr>What is a programming Language?</vt:lpstr>
      <vt:lpstr>Programming languages classification</vt:lpstr>
      <vt:lpstr>Programming languages classification</vt:lpstr>
      <vt:lpstr>What is the best way to learn a language?</vt:lpstr>
      <vt:lpstr>What is an algorithm?</vt:lpstr>
      <vt:lpstr>Example</vt:lpstr>
      <vt:lpstr>Example</vt:lpstr>
      <vt:lpstr>Example</vt:lpstr>
      <vt:lpstr>How is code executed?</vt:lpstr>
      <vt:lpstr>How is Python code executed?</vt:lpstr>
      <vt:lpstr>Compiler vs. Interpreter</vt:lpstr>
      <vt:lpstr>Interpreter vs. compiler</vt:lpstr>
      <vt:lpstr>Why Python?</vt:lpstr>
      <vt:lpstr>Why Python?</vt:lpstr>
      <vt:lpstr>Applications of Python</vt:lpstr>
      <vt:lpstr>Summary</vt:lpstr>
      <vt:lpstr>How to configure your computer?</vt:lpstr>
      <vt:lpstr>1. Install the Python distribution</vt:lpstr>
      <vt:lpstr>2. Install the IDE</vt:lpstr>
      <vt:lpstr>2. Install the IDE</vt:lpstr>
      <vt:lpstr>2. Install the IDE</vt:lpstr>
      <vt:lpstr>About Python</vt:lpstr>
      <vt:lpstr>How did Python begin?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2021-01-19T03:15:52Z</dcterms:created>
  <dcterms:modified xsi:type="dcterms:W3CDTF">2021-01-27T16:48:04Z</dcterms:modified>
</cp:coreProperties>
</file>

<file path=docProps/thumbnail.jpeg>
</file>